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1" r:id="rId2"/>
    <p:sldId id="303" r:id="rId3"/>
    <p:sldId id="305" r:id="rId4"/>
    <p:sldId id="306" r:id="rId5"/>
    <p:sldId id="307" r:id="rId6"/>
    <p:sldId id="309" r:id="rId7"/>
    <p:sldId id="310" r:id="rId8"/>
    <p:sldId id="311" r:id="rId9"/>
    <p:sldId id="313" r:id="rId10"/>
    <p:sldId id="326" r:id="rId11"/>
    <p:sldId id="314" r:id="rId12"/>
    <p:sldId id="315" r:id="rId13"/>
    <p:sldId id="312" r:id="rId14"/>
    <p:sldId id="316" r:id="rId15"/>
    <p:sldId id="317" r:id="rId16"/>
    <p:sldId id="324" r:id="rId17"/>
    <p:sldId id="325" r:id="rId18"/>
    <p:sldId id="304" r:id="rId19"/>
  </p:sldIdLst>
  <p:sldSz cx="9144000" cy="5143500" type="screen16x9"/>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A5A5A5"/>
    <a:srgbClr val="323232"/>
    <a:srgbClr val="FFFFFF"/>
    <a:srgbClr val="B4B4B4"/>
    <a:srgbClr val="C00000"/>
    <a:srgbClr val="B1063A"/>
    <a:srgbClr val="000000"/>
    <a:srgbClr val="FFFF00"/>
    <a:srgbClr val="FB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98"/>
    <p:restoredTop sz="93937"/>
  </p:normalViewPr>
  <p:slideViewPr>
    <p:cSldViewPr snapToObjects="1" showGuides="1">
      <p:cViewPr varScale="1">
        <p:scale>
          <a:sx n="160" d="100"/>
          <a:sy n="160" d="100"/>
        </p:scale>
        <p:origin x="168" y="176"/>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10/19/24</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10/19/24</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81101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338785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79103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15</a:t>
            </a:fld>
            <a:endParaRPr lang="en-US" b="1" dirty="0"/>
          </a:p>
        </p:txBody>
      </p:sp>
    </p:spTree>
    <p:extLst>
      <p:ext uri="{BB962C8B-B14F-4D97-AF65-F5344CB8AC3E}">
        <p14:creationId xmlns:p14="http://schemas.microsoft.com/office/powerpoint/2010/main" val="1052659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2a – </a:t>
            </a:r>
            <a:br>
              <a:rPr lang="de-DE" sz="800" noProof="0" dirty="0"/>
            </a:br>
            <a:r>
              <a:rPr lang="de-DE" sz="800" noProof="0" dirty="0"/>
              <a:t>Bedingte Wahrscheinlichkeit</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/18</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5.xml"/><Relationship Id="rId5" Type="http://schemas.openxmlformats.org/officeDocument/2006/relationships/image" Target="../media/image330.png"/><Relationship Id="rId4" Type="http://schemas.openxmlformats.org/officeDocument/2006/relationships/image" Target="../media/image320.png"/></Relationships>
</file>

<file path=ppt/slides/_rels/slide12.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0.png"/><Relationship Id="rId11" Type="http://schemas.microsoft.com/office/2007/relationships/hdphoto" Target="../media/hdphoto7.wdp"/><Relationship Id="rId5" Type="http://schemas.openxmlformats.org/officeDocument/2006/relationships/image" Target="../media/image360.png"/><Relationship Id="rId10" Type="http://schemas.openxmlformats.org/officeDocument/2006/relationships/image" Target="../media/image42.png"/><Relationship Id="rId4" Type="http://schemas.openxmlformats.org/officeDocument/2006/relationships/image" Target="../media/image350.png"/><Relationship Id="rId9" Type="http://schemas.openxmlformats.org/officeDocument/2006/relationships/image" Target="../media/image4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42.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5.xml"/><Relationship Id="rId6" Type="http://schemas.microsoft.com/office/2007/relationships/hdphoto" Target="../media/hdphoto6.wdp"/><Relationship Id="rId5" Type="http://schemas.microsoft.com/office/2007/relationships/hdphoto" Target="../media/hdphoto5.wdp"/><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Eigenschaften von Wahrscheinlichkeitsräumen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F008AF0-678A-323A-342F-000998CE5EAD}"/>
                  </a:ext>
                </a:extLst>
              </p:cNvPr>
              <p:cNvSpPr>
                <a:spLocks noGrp="1"/>
              </p:cNvSpPr>
              <p:nvPr>
                <p:ph type="body" sz="quarter" idx="13"/>
              </p:nvPr>
            </p:nvSpPr>
            <p:spPr/>
            <p:txBody>
              <a:bodyPr/>
              <a:lstStyle/>
              <a:p>
                <a:r>
                  <a:rPr lang="de-DE" b="1" dirty="0">
                    <a:solidFill>
                      <a:schemeClr val="accent1"/>
                    </a:solidFill>
                  </a:rPr>
                  <a:t>Satz (Totale Wahrscheinlichkeit)</a:t>
                </a:r>
                <a:r>
                  <a:rPr lang="de-DE" dirty="0"/>
                  <a:t>. Sei </a:t>
                </a:r>
                <a14:m>
                  <m:oMath xmlns:m="http://schemas.openxmlformats.org/officeDocument/2006/math">
                    <m:d>
                      <m:dPr>
                        <m:ctrlPr>
                          <a:rPr lang="de-DE" b="0" i="1" smtClean="0">
                            <a:latin typeface="Cambria Math" panose="02040503050406030204" pitchFamily="18" charset="0"/>
                          </a:rPr>
                        </m:ctrlPr>
                      </m:dPr>
                      <m:e>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e>
                    </m:d>
                  </m:oMath>
                </a14:m>
                <a:r>
                  <a:rPr lang="de-DE" dirty="0"/>
                  <a:t> ein Wahrscheinlichkeitsraum und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𝐼</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𝐵</m:t>
                            </m:r>
                          </m:e>
                          <m:sub>
                            <m:r>
                              <a:rPr lang="de-DE" b="0" i="1" smtClean="0">
                                <a:latin typeface="Cambria Math" panose="02040503050406030204" pitchFamily="18" charset="0"/>
                              </a:rPr>
                              <m:t>𝑖</m:t>
                            </m:r>
                          </m:sub>
                        </m:sSub>
                      </m:e>
                    </m:nary>
                  </m:oMath>
                </a14:m>
                <a:r>
                  <a:rPr lang="de-DE" dirty="0"/>
                  <a:t> eine abzählbare Zerlegung von </a:t>
                </a:r>
                <a14:m>
                  <m:oMath xmlns:m="http://schemas.openxmlformats.org/officeDocument/2006/math">
                    <m:r>
                      <m:rPr>
                        <m:sty m:val="p"/>
                      </m:rPr>
                      <a:rPr lang="de-DE" b="0" i="0" smtClean="0">
                        <a:latin typeface="Cambria Math" panose="02040503050406030204" pitchFamily="18" charset="0"/>
                      </a:rPr>
                      <m:t>Ω</m:t>
                    </m:r>
                  </m:oMath>
                </a14:m>
                <a:r>
                  <a:rPr lang="de-DE" dirty="0"/>
                  <a:t> in paarweise disjunkte Ereignisse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𝐵</m:t>
                        </m:r>
                      </m:e>
                      <m:sub>
                        <m:r>
                          <a:rPr lang="de-DE" i="1">
                            <a:latin typeface="Cambria Math" panose="02040503050406030204" pitchFamily="18" charset="0"/>
                          </a:rPr>
                          <m:t>𝑖</m:t>
                        </m:r>
                      </m:sub>
                    </m:sSub>
                  </m:oMath>
                </a14:m>
                <a:r>
                  <a:rPr lang="de-DE" dirty="0"/>
                  <a:t>. Dann gilt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r>
                        <a:rPr lang="de-DE" i="1">
                          <a:latin typeface="Cambria Math" panose="02040503050406030204" pitchFamily="18" charset="0"/>
                        </a:rPr>
                        <m:t>=</m:t>
                      </m:r>
                      <m:nary>
                        <m:naryPr>
                          <m:chr m:val="∑"/>
                          <m:supHide m:val="on"/>
                          <m:ctrlPr>
                            <a:rPr lang="de-DE" i="1">
                              <a:latin typeface="Cambria Math" panose="02040503050406030204" pitchFamily="18" charset="0"/>
                            </a:rPr>
                          </m:ctrlPr>
                        </m:naryPr>
                        <m:sub>
                          <m:r>
                            <m:rPr>
                              <m:brk m:alnAt="7"/>
                            </m:rP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𝐼</m:t>
                          </m:r>
                        </m:sub>
                        <m:sup/>
                        <m:e>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e>
                                <m:sub>
                                  <m:r>
                                    <a:rPr lang="de-DE" i="1">
                                      <a:latin typeface="Cambria Math" panose="02040503050406030204" pitchFamily="18" charset="0"/>
                                    </a:rPr>
                                    <m:t>𝑖</m:t>
                                  </m:r>
                                </m:sub>
                              </m:sSub>
                            </m:e>
                          </m:d>
                        </m:e>
                      </m:nary>
                      <m:r>
                        <a:rPr lang="de-DE" b="0" i="1" smtClean="0">
                          <a:latin typeface="Cambria Math" panose="02040503050406030204" pitchFamily="18" charset="0"/>
                        </a:rPr>
                        <m:t>=</m:t>
                      </m:r>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𝐼</m:t>
                          </m:r>
                        </m:sub>
                        <m:sup/>
                        <m:e>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𝐵</m:t>
                                  </m:r>
                                </m:e>
                                <m:sub>
                                  <m:r>
                                    <a:rPr lang="de-DE"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e>
                      </m:nary>
                    </m:oMath>
                  </m:oMathPara>
                </a14:m>
                <a:endParaRPr lang="de-DE" dirty="0"/>
              </a:p>
              <a:p>
                <a:r>
                  <a:rPr lang="de-DE" b="1" dirty="0"/>
                  <a:t>Algebraischer Beweis</a:t>
                </a:r>
                <a:r>
                  <a:rPr lang="de-DE" dirty="0"/>
                  <a:t>: Wir definieren die Mengen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m:oMathPara>
                </a14:m>
                <a:endParaRPr lang="de-DE" dirty="0"/>
              </a:p>
              <a:p>
                <a:pPr marL="268287" lvl="1" indent="0">
                  <a:buNone/>
                </a:pPr>
                <a:r>
                  <a:rPr lang="de-DE" dirty="0"/>
                  <a:t>Dann gilt per Definition der Mengen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r>
                  <a:rPr lang="de-DE" dirty="0"/>
                  <a:t>, dass sie paarweise disjunkt sind (d.h.,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oMath>
                </a14:m>
                <a:r>
                  <a:rPr lang="de-DE" dirty="0"/>
                  <a:t>) und dass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𝐼</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nary>
                  </m:oMath>
                </a14:m>
                <a:r>
                  <a:rPr lang="de-DE" dirty="0"/>
                  <a:t>. Aus 2. folgt daher</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𝐼</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𝐼</m:t>
                          </m: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d>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𝐼</m:t>
                          </m: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e>
                          </m:d>
                        </m:e>
                      </m:nary>
                    </m:oMath>
                  </m:oMathPara>
                </a14:m>
                <a:endParaRPr lang="de-DE" dirty="0"/>
              </a:p>
              <a:p>
                <a:pPr marL="268287" lvl="1" indent="0">
                  <a:buNone/>
                </a:pPr>
                <a:r>
                  <a:rPr lang="de-DE" dirty="0"/>
                  <a:t>Der zweite Teil folgt aus der Definition der bedingten Wahrscheinlichkeit</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den>
                      </m:f>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oMath>
                  </m:oMathPara>
                </a14:m>
                <a:endParaRPr lang="de-DE" dirty="0"/>
              </a:p>
              <a:p>
                <a:endParaRPr lang="de-DE" dirty="0"/>
              </a:p>
            </p:txBody>
          </p:sp>
        </mc:Choice>
        <mc:Fallback xmlns="">
          <p:sp>
            <p:nvSpPr>
              <p:cNvPr id="2" name="Text Placeholder 1">
                <a:extLst>
                  <a:ext uri="{FF2B5EF4-FFF2-40B4-BE49-F238E27FC236}">
                    <a16:creationId xmlns:a16="http://schemas.microsoft.com/office/drawing/2014/main" id="{5F008AF0-678A-323A-342F-000998CE5EA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1418" r="-185" b="-1134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0D4F8725-106A-606B-34D6-E2A036F73E30}"/>
              </a:ext>
            </a:extLst>
          </p:cNvPr>
          <p:cNvSpPr>
            <a:spLocks noGrp="1"/>
          </p:cNvSpPr>
          <p:nvPr>
            <p:ph type="title"/>
          </p:nvPr>
        </p:nvSpPr>
        <p:spPr/>
        <p:txBody>
          <a:bodyPr/>
          <a:lstStyle/>
          <a:p>
            <a:r>
              <a:rPr lang="de-DE" dirty="0"/>
              <a:t>Satz der Totalen Wahrscheinlichkeit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AF5A0-18CB-F862-09B5-3BD457C280CA}"/>
                  </a:ext>
                </a:extLst>
              </p:cNvPr>
              <p:cNvSpPr txBox="1"/>
              <p:nvPr/>
            </p:nvSpPr>
            <p:spPr bwMode="gray">
              <a:xfrm>
                <a:off x="7164288" y="1260474"/>
                <a:ext cx="1896481" cy="12618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de-DE" sz="1000" b="1" dirty="0"/>
                  <a:t>Kolmogorov Axiome</a:t>
                </a:r>
              </a:p>
              <a:p>
                <a:pPr>
                  <a:buFont typeface="+mj-lt"/>
                  <a:buAutoNum type="arabicPeriod"/>
                </a:pPr>
                <a:endParaRPr lang="de-DE" sz="1000" dirty="0"/>
              </a:p>
              <a:p>
                <a:pPr>
                  <a:buFont typeface="+mj-lt"/>
                  <a:buAutoNum type="arabicPeriod"/>
                </a:pPr>
                <a:r>
                  <a:rPr lang="de-DE" sz="800" dirty="0"/>
                  <a:t> Für alle </a:t>
                </a:r>
                <a14:m>
                  <m:oMath xmlns:m="http://schemas.openxmlformats.org/officeDocument/2006/math">
                    <m:r>
                      <a:rPr lang="en-US" sz="800" b="0" i="1" smtClean="0">
                        <a:latin typeface="Cambria Math" panose="02040503050406030204" pitchFamily="18" charset="0"/>
                      </a:rPr>
                      <m:t>𝐴</m:t>
                    </m:r>
                    <m:r>
                      <a:rPr lang="en-US" sz="800" b="0" i="1" smtClean="0">
                        <a:latin typeface="Cambria Math" panose="02040503050406030204" pitchFamily="18" charset="0"/>
                      </a:rPr>
                      <m:t>∈</m:t>
                    </m:r>
                    <m:r>
                      <a:rPr lang="de-DE" sz="800" i="1">
                        <a:latin typeface="Cambria Math" panose="02040503050406030204" pitchFamily="18" charset="0"/>
                      </a:rPr>
                      <m:t>ℱ</m:t>
                    </m:r>
                  </m:oMath>
                </a14:m>
                <a:r>
                  <a:rPr lang="de-DE" sz="800" dirty="0"/>
                  <a:t>, </a:t>
                </a:r>
                <a14:m>
                  <m:oMath xmlns:m="http://schemas.openxmlformats.org/officeDocument/2006/math">
                    <m:r>
                      <a:rPr lang="en-US" sz="800" b="0" i="0" smtClean="0">
                        <a:latin typeface="Cambria Math" panose="02040503050406030204" pitchFamily="18" charset="0"/>
                      </a:rPr>
                      <m:t>0</m:t>
                    </m:r>
                    <m:r>
                      <a:rPr lang="en-US" sz="800" b="0" i="1" smtClean="0">
                        <a:latin typeface="Cambria Math" panose="02040503050406030204" pitchFamily="18" charset="0"/>
                      </a:rPr>
                      <m:t>≤</m:t>
                    </m:r>
                    <m:r>
                      <a:rPr lang="en-US" sz="800" b="0" i="1" smtClean="0">
                        <a:latin typeface="Cambria Math" panose="02040503050406030204" pitchFamily="18" charset="0"/>
                      </a:rPr>
                      <m:t>𝑃</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𝐴</m:t>
                        </m:r>
                      </m:e>
                    </m:d>
                    <m:r>
                      <a:rPr lang="en-US" sz="800" b="0" i="1" smtClean="0">
                        <a:latin typeface="Cambria Math" panose="02040503050406030204" pitchFamily="18" charset="0"/>
                      </a:rPr>
                      <m:t>≤1</m:t>
                    </m:r>
                  </m:oMath>
                </a14:m>
                <a:endParaRPr lang="de-DE" sz="800" dirty="0"/>
              </a:p>
              <a:p>
                <a:pPr>
                  <a:buFont typeface="+mj-lt"/>
                  <a:buAutoNum type="arabicPeriod"/>
                </a:pPr>
                <a:r>
                  <a:rPr lang="de-DE" sz="800" dirty="0"/>
                  <a:t> Für alle </a:t>
                </a:r>
                <a14:m>
                  <m:oMath xmlns:m="http://schemas.openxmlformats.org/officeDocument/2006/math">
                    <m:sSub>
                      <m:sSubPr>
                        <m:ctrlPr>
                          <a:rPr lang="de-DE" sz="800" i="1">
                            <a:latin typeface="Cambria Math" panose="02040503050406030204" pitchFamily="18" charset="0"/>
                          </a:rPr>
                        </m:ctrlPr>
                      </m:sSubPr>
                      <m:e>
                        <m:r>
                          <a:rPr lang="de-DE" sz="800" i="1">
                            <a:latin typeface="Cambria Math" panose="02040503050406030204" pitchFamily="18" charset="0"/>
                          </a:rPr>
                          <m:t>𝐴</m:t>
                        </m:r>
                      </m:e>
                      <m:sub>
                        <m:r>
                          <a:rPr lang="de-DE" sz="800" i="1">
                            <a:latin typeface="Cambria Math" panose="02040503050406030204" pitchFamily="18" charset="0"/>
                          </a:rPr>
                          <m:t>1</m:t>
                        </m:r>
                      </m:sub>
                    </m:sSub>
                    <m:r>
                      <a:rPr lang="de-DE" sz="800" i="1">
                        <a:latin typeface="Cambria Math" panose="02040503050406030204" pitchFamily="18" charset="0"/>
                      </a:rPr>
                      <m:t>,</m:t>
                    </m:r>
                    <m:r>
                      <a:rPr lang="de-DE" sz="800" i="1" smtClean="0">
                        <a:latin typeface="Cambria Math" panose="02040503050406030204" pitchFamily="18" charset="0"/>
                      </a:rPr>
                      <m:t> </m:t>
                    </m:r>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𝐴</m:t>
                        </m:r>
                      </m:e>
                      <m:sub>
                        <m:r>
                          <a:rPr lang="en-US" sz="800" i="1">
                            <a:latin typeface="Cambria Math" panose="02040503050406030204" pitchFamily="18" charset="0"/>
                          </a:rPr>
                          <m:t>𝑛</m:t>
                        </m:r>
                      </m:sub>
                    </m:sSub>
                    <m:r>
                      <a:rPr lang="de-DE" sz="800" i="1">
                        <a:latin typeface="Cambria Math" panose="02040503050406030204" pitchFamily="18" charset="0"/>
                      </a:rPr>
                      <m:t>∈</m:t>
                    </m:r>
                    <m:r>
                      <a:rPr lang="de-DE" sz="800" i="1">
                        <a:latin typeface="Cambria Math" panose="02040503050406030204" pitchFamily="18" charset="0"/>
                      </a:rPr>
                      <m:t>ℱ</m:t>
                    </m:r>
                  </m:oMath>
                </a14:m>
                <a:r>
                  <a:rPr lang="de-DE" sz="800" dirty="0"/>
                  <a:t> mit </a:t>
                </a:r>
                <a14:m>
                  <m:oMath xmlns:m="http://schemas.openxmlformats.org/officeDocument/2006/math">
                    <m:sSub>
                      <m:sSubPr>
                        <m:ctrlPr>
                          <a:rPr lang="de-DE" sz="800" i="1">
                            <a:latin typeface="Cambria Math" panose="02040503050406030204" pitchFamily="18" charset="0"/>
                          </a:rPr>
                        </m:ctrlPr>
                      </m:sSubPr>
                      <m:e>
                        <m:r>
                          <a:rPr lang="de-DE" sz="800" i="1">
                            <a:latin typeface="Cambria Math" panose="02040503050406030204" pitchFamily="18" charset="0"/>
                          </a:rPr>
                          <m:t>𝐴</m:t>
                        </m:r>
                      </m:e>
                      <m:sub>
                        <m:r>
                          <a:rPr lang="en-US" sz="800" i="1">
                            <a:latin typeface="Cambria Math" panose="02040503050406030204" pitchFamily="18" charset="0"/>
                          </a:rPr>
                          <m:t>𝑖</m:t>
                        </m:r>
                      </m:sub>
                    </m:sSub>
                    <m:r>
                      <a:rPr lang="de-DE" sz="800" i="1">
                        <a:latin typeface="Cambria Math" panose="02040503050406030204" pitchFamily="18" charset="0"/>
                      </a:rPr>
                      <m:t>∩</m:t>
                    </m:r>
                    <m:sSub>
                      <m:sSubPr>
                        <m:ctrlPr>
                          <a:rPr lang="de-DE" sz="800" i="1">
                            <a:latin typeface="Cambria Math" panose="02040503050406030204" pitchFamily="18" charset="0"/>
                          </a:rPr>
                        </m:ctrlPr>
                      </m:sSubPr>
                      <m:e>
                        <m:r>
                          <a:rPr lang="de-DE" sz="800" i="1">
                            <a:latin typeface="Cambria Math" panose="02040503050406030204" pitchFamily="18" charset="0"/>
                          </a:rPr>
                          <m:t>𝐴</m:t>
                        </m:r>
                      </m:e>
                      <m:sub>
                        <m:r>
                          <a:rPr lang="en-US" sz="800" i="1">
                            <a:latin typeface="Cambria Math" panose="02040503050406030204" pitchFamily="18" charset="0"/>
                          </a:rPr>
                          <m:t>𝑗</m:t>
                        </m:r>
                      </m:sub>
                    </m:sSub>
                    <m:r>
                      <a:rPr lang="de-DE" sz="800" i="1">
                        <a:latin typeface="Cambria Math" panose="02040503050406030204" pitchFamily="18" charset="0"/>
                      </a:rPr>
                      <m:t>=∅</m:t>
                    </m:r>
                    <m:r>
                      <a:rPr lang="en-US" sz="800" i="1">
                        <a:latin typeface="Cambria Math" panose="02040503050406030204" pitchFamily="18" charset="0"/>
                      </a:rPr>
                      <m:t>⇔</m:t>
                    </m:r>
                    <m:r>
                      <a:rPr lang="en-US" sz="800" i="1">
                        <a:latin typeface="Cambria Math" panose="02040503050406030204" pitchFamily="18" charset="0"/>
                      </a:rPr>
                      <m:t>𝑖</m:t>
                    </m:r>
                    <m:r>
                      <a:rPr lang="en-US" sz="800" i="1">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𝑗</m:t>
                    </m:r>
                  </m:oMath>
                </a14:m>
                <a:r>
                  <a:rPr lang="de-DE" sz="800" dirty="0"/>
                  <a:t> gilt </a:t>
                </a:r>
                <a:endParaRPr lang="en-US" sz="800" i="1" dirty="0">
                  <a:latin typeface="Cambria Math" panose="02040503050406030204" pitchFamily="18" charset="0"/>
                </a:endParaRPr>
              </a:p>
              <a:p>
                <a:pPr marL="536575" lvl="2" indent="0" algn="ctr">
                  <a:buNone/>
                </a:pPr>
                <a14:m>
                  <m:oMathPara xmlns:m="http://schemas.openxmlformats.org/officeDocument/2006/math">
                    <m:oMathParaPr>
                      <m:jc m:val="center"/>
                    </m:oMathParaPr>
                    <m:oMath xmlns:m="http://schemas.openxmlformats.org/officeDocument/2006/math">
                      <m:r>
                        <a:rPr lang="de-DE" sz="800" i="1">
                          <a:latin typeface="Cambria Math" panose="02040503050406030204" pitchFamily="18" charset="0"/>
                        </a:rPr>
                        <m:t>𝑃</m:t>
                      </m:r>
                      <m:d>
                        <m:dPr>
                          <m:ctrlPr>
                            <a:rPr lang="de-DE" sz="800" i="1">
                              <a:latin typeface="Cambria Math" panose="02040503050406030204" pitchFamily="18" charset="0"/>
                            </a:rPr>
                          </m:ctrlPr>
                        </m:dPr>
                        <m:e>
                          <m:nary>
                            <m:naryPr>
                              <m:chr m:val="⋃"/>
                              <m:ctrlPr>
                                <a:rPr lang="de-DE" sz="800" i="1" smtClean="0">
                                  <a:latin typeface="Cambria Math" panose="02040503050406030204" pitchFamily="18" charset="0"/>
                                </a:rPr>
                              </m:ctrlPr>
                            </m:naryPr>
                            <m:sub>
                              <m:r>
                                <m:rPr>
                                  <m:brk m:alnAt="23"/>
                                </m:rPr>
                                <a:rPr lang="en-US" sz="800" b="0" i="1" smtClean="0">
                                  <a:latin typeface="Cambria Math" panose="02040503050406030204" pitchFamily="18" charset="0"/>
                                </a:rPr>
                                <m:t>𝑖</m:t>
                              </m:r>
                              <m:r>
                                <a:rPr lang="en-US" sz="800" b="0" i="1" smtClean="0">
                                  <a:latin typeface="Cambria Math" panose="02040503050406030204" pitchFamily="18" charset="0"/>
                                </a:rPr>
                                <m:t>=1</m:t>
                              </m:r>
                            </m:sub>
                            <m:sup>
                              <m:r>
                                <a:rPr lang="en-US" sz="800" b="0" i="1" smtClean="0">
                                  <a:latin typeface="Cambria Math" panose="02040503050406030204" pitchFamily="18" charset="0"/>
                                </a:rPr>
                                <m:t>𝑛</m:t>
                              </m:r>
                            </m:sup>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𝐴</m:t>
                                  </m:r>
                                </m:e>
                                <m:sub>
                                  <m:r>
                                    <a:rPr lang="en-US" sz="800" b="0" i="1" smtClean="0">
                                      <a:latin typeface="Cambria Math" panose="02040503050406030204" pitchFamily="18" charset="0"/>
                                    </a:rPr>
                                    <m:t>𝑖</m:t>
                                  </m:r>
                                </m:sub>
                              </m:sSub>
                            </m:e>
                          </m:nary>
                        </m:e>
                      </m:d>
                      <m:r>
                        <a:rPr lang="de-DE" sz="800" i="1">
                          <a:latin typeface="Cambria Math" panose="02040503050406030204" pitchFamily="18" charset="0"/>
                        </a:rPr>
                        <m:t>=</m:t>
                      </m:r>
                      <m:nary>
                        <m:naryPr>
                          <m:chr m:val="∑"/>
                          <m:ctrlPr>
                            <a:rPr lang="de-DE" sz="800" i="1" smtClean="0">
                              <a:latin typeface="Cambria Math" panose="02040503050406030204" pitchFamily="18" charset="0"/>
                            </a:rPr>
                          </m:ctrlPr>
                        </m:naryPr>
                        <m:sub>
                          <m:r>
                            <m:rPr>
                              <m:brk m:alnAt="23"/>
                            </m:rPr>
                            <a:rPr lang="en-US" sz="800" b="0" i="1" smtClean="0">
                              <a:latin typeface="Cambria Math" panose="02040503050406030204" pitchFamily="18" charset="0"/>
                            </a:rPr>
                            <m:t>𝑖</m:t>
                          </m:r>
                          <m:r>
                            <a:rPr lang="en-US" sz="800" b="0" i="1" smtClean="0">
                              <a:latin typeface="Cambria Math" panose="02040503050406030204" pitchFamily="18" charset="0"/>
                            </a:rPr>
                            <m:t>=1</m:t>
                          </m:r>
                        </m:sub>
                        <m:sup>
                          <m:r>
                            <a:rPr lang="en-US" sz="800" b="0" i="1" smtClean="0">
                              <a:latin typeface="Cambria Math" panose="02040503050406030204" pitchFamily="18" charset="0"/>
                            </a:rPr>
                            <m:t>𝑛</m:t>
                          </m:r>
                        </m:sup>
                        <m:e>
                          <m:r>
                            <a:rPr lang="en-US" sz="800" b="0" i="1" smtClean="0">
                              <a:latin typeface="Cambria Math" panose="02040503050406030204" pitchFamily="18" charset="0"/>
                            </a:rPr>
                            <m:t>𝑃</m:t>
                          </m:r>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𝐴</m:t>
                                  </m:r>
                                </m:e>
                                <m:sub>
                                  <m:r>
                                    <a:rPr lang="en-US" sz="800" b="0" i="1" smtClean="0">
                                      <a:latin typeface="Cambria Math" panose="02040503050406030204" pitchFamily="18" charset="0"/>
                                    </a:rPr>
                                    <m:t>𝑖</m:t>
                                  </m:r>
                                </m:sub>
                              </m:sSub>
                            </m:e>
                          </m:d>
                        </m:e>
                      </m:nary>
                    </m:oMath>
                  </m:oMathPara>
                </a14:m>
                <a:endParaRPr lang="de-DE" sz="800" dirty="0"/>
              </a:p>
              <a:p>
                <a:pPr>
                  <a:buFont typeface="+mj-lt"/>
                  <a:buAutoNum type="arabicPeriod"/>
                </a:pPr>
                <a:r>
                  <a:rPr lang="de-DE" sz="800" dirty="0"/>
                  <a:t> Es gilt </a:t>
                </a:r>
                <a14:m>
                  <m:oMath xmlns:m="http://schemas.openxmlformats.org/officeDocument/2006/math">
                    <m:r>
                      <a:rPr lang="en-US" sz="800" b="0" i="1" smtClean="0">
                        <a:latin typeface="Cambria Math" panose="02040503050406030204" pitchFamily="18" charset="0"/>
                      </a:rPr>
                      <m:t>𝑃</m:t>
                    </m:r>
                    <m:d>
                      <m:dPr>
                        <m:ctrlPr>
                          <a:rPr lang="en-US" sz="800" b="0" i="1" smtClean="0">
                            <a:latin typeface="Cambria Math" panose="02040503050406030204" pitchFamily="18" charset="0"/>
                          </a:rPr>
                        </m:ctrlPr>
                      </m:dPr>
                      <m:e>
                        <m:r>
                          <m:rPr>
                            <m:sty m:val="p"/>
                          </m:rPr>
                          <a:rPr lang="en-US" sz="800" b="0" i="0" smtClean="0">
                            <a:latin typeface="Cambria Math" panose="02040503050406030204" pitchFamily="18" charset="0"/>
                          </a:rPr>
                          <m:t>Ω</m:t>
                        </m:r>
                      </m:e>
                    </m:d>
                    <m:r>
                      <a:rPr lang="en-US" sz="800" b="0" i="1" smtClean="0">
                        <a:latin typeface="Cambria Math" panose="02040503050406030204" pitchFamily="18" charset="0"/>
                      </a:rPr>
                      <m:t>=1</m:t>
                    </m:r>
                  </m:oMath>
                </a14:m>
                <a:endParaRPr lang="de-DE" sz="800" dirty="0"/>
              </a:p>
            </p:txBody>
          </p:sp>
        </mc:Choice>
        <mc:Fallback xmlns="">
          <p:sp>
            <p:nvSpPr>
              <p:cNvPr id="4" name="TextBox 3">
                <a:extLst>
                  <a:ext uri="{FF2B5EF4-FFF2-40B4-BE49-F238E27FC236}">
                    <a16:creationId xmlns:a16="http://schemas.microsoft.com/office/drawing/2014/main" id="{B4AAF5A0-18CB-F862-09B5-3BD457C280CA}"/>
                  </a:ext>
                </a:extLst>
              </p:cNvPr>
              <p:cNvSpPr txBox="1">
                <a:spLocks noRot="1" noChangeAspect="1" noMove="1" noResize="1" noEditPoints="1" noAdjustHandles="1" noChangeArrowheads="1" noChangeShapeType="1" noTextEdit="1"/>
              </p:cNvSpPr>
              <p:nvPr/>
            </p:nvSpPr>
            <p:spPr bwMode="gray">
              <a:xfrm>
                <a:off x="7164288" y="1260474"/>
                <a:ext cx="1896481" cy="1261820"/>
              </a:xfrm>
              <a:prstGeom prst="rect">
                <a:avLst/>
              </a:prstGeom>
              <a:blipFill>
                <a:blip r:embed="rId3"/>
                <a:stretch>
                  <a:fillRect b="-31373"/>
                </a:stretch>
              </a:blipFill>
            </p:spPr>
            <p:txBody>
              <a:bodyPr/>
              <a:lstStyle/>
              <a:p>
                <a:r>
                  <a:rPr lang="de-DE">
                    <a:noFill/>
                  </a:rPr>
                  <a:t> </a:t>
                </a:r>
              </a:p>
            </p:txBody>
          </p:sp>
        </mc:Fallback>
      </mc:AlternateContent>
      <p:grpSp>
        <p:nvGrpSpPr>
          <p:cNvPr id="22" name="Group 21">
            <a:extLst>
              <a:ext uri="{FF2B5EF4-FFF2-40B4-BE49-F238E27FC236}">
                <a16:creationId xmlns:a16="http://schemas.microsoft.com/office/drawing/2014/main" id="{4B9F6C86-FBBA-B9F1-DA3F-B1AD16FD9821}"/>
              </a:ext>
            </a:extLst>
          </p:cNvPr>
          <p:cNvGrpSpPr/>
          <p:nvPr/>
        </p:nvGrpSpPr>
        <p:grpSpPr>
          <a:xfrm>
            <a:off x="7308304" y="2859782"/>
            <a:ext cx="1809594" cy="1061356"/>
            <a:chOff x="7308304" y="2859782"/>
            <a:chExt cx="1809594" cy="1061356"/>
          </a:xfrm>
        </p:grpSpPr>
        <p:sp>
          <p:nvSpPr>
            <p:cNvPr id="5" name="Rectangle 4">
              <a:extLst>
                <a:ext uri="{FF2B5EF4-FFF2-40B4-BE49-F238E27FC236}">
                  <a16:creationId xmlns:a16="http://schemas.microsoft.com/office/drawing/2014/main" id="{98FF626A-E0BD-A177-C069-ECF8A27F173B}"/>
                </a:ext>
              </a:extLst>
            </p:cNvPr>
            <p:cNvSpPr/>
            <p:nvPr/>
          </p:nvSpPr>
          <p:spPr bwMode="gray">
            <a:xfrm>
              <a:off x="7311239" y="2861751"/>
              <a:ext cx="1686696" cy="947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6" name="Rectangle 5">
              <a:extLst>
                <a:ext uri="{FF2B5EF4-FFF2-40B4-BE49-F238E27FC236}">
                  <a16:creationId xmlns:a16="http://schemas.microsoft.com/office/drawing/2014/main" id="{6FC5CBD3-2DB7-818C-B8C6-3D2D7C6D0CF5}"/>
                </a:ext>
              </a:extLst>
            </p:cNvPr>
            <p:cNvSpPr/>
            <p:nvPr/>
          </p:nvSpPr>
          <p:spPr bwMode="gray">
            <a:xfrm>
              <a:off x="7839288" y="3057515"/>
              <a:ext cx="840764" cy="5962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7" name="Rectangle 6">
              <a:extLst>
                <a:ext uri="{FF2B5EF4-FFF2-40B4-BE49-F238E27FC236}">
                  <a16:creationId xmlns:a16="http://schemas.microsoft.com/office/drawing/2014/main" id="{39EA2E4F-965B-0D8B-5BE5-3C366E965B69}"/>
                </a:ext>
              </a:extLst>
            </p:cNvPr>
            <p:cNvSpPr/>
            <p:nvPr/>
          </p:nvSpPr>
          <p:spPr bwMode="gray">
            <a:xfrm>
              <a:off x="7311239" y="2860233"/>
              <a:ext cx="840764" cy="596224"/>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8" name="Rectangle 7">
              <a:extLst>
                <a:ext uri="{FF2B5EF4-FFF2-40B4-BE49-F238E27FC236}">
                  <a16:creationId xmlns:a16="http://schemas.microsoft.com/office/drawing/2014/main" id="{36AB81B1-E430-D91C-7B10-5E8F68AA87D4}"/>
                </a:ext>
              </a:extLst>
            </p:cNvPr>
            <p:cNvSpPr/>
            <p:nvPr/>
          </p:nvSpPr>
          <p:spPr bwMode="gray">
            <a:xfrm>
              <a:off x="8152003" y="2860684"/>
              <a:ext cx="845932" cy="596224"/>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9" name="Rectangle 8">
              <a:extLst>
                <a:ext uri="{FF2B5EF4-FFF2-40B4-BE49-F238E27FC236}">
                  <a16:creationId xmlns:a16="http://schemas.microsoft.com/office/drawing/2014/main" id="{A041395C-9E32-3199-48EA-A3A8F46E6D08}"/>
                </a:ext>
              </a:extLst>
            </p:cNvPr>
            <p:cNvSpPr/>
            <p:nvPr/>
          </p:nvSpPr>
          <p:spPr bwMode="gray">
            <a:xfrm>
              <a:off x="7311239" y="3456456"/>
              <a:ext cx="1043088" cy="352504"/>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10" name="Rectangle 9">
              <a:extLst>
                <a:ext uri="{FF2B5EF4-FFF2-40B4-BE49-F238E27FC236}">
                  <a16:creationId xmlns:a16="http://schemas.microsoft.com/office/drawing/2014/main" id="{898B3E6C-C050-3E67-24F8-C9DAF3D0C79B}"/>
                </a:ext>
              </a:extLst>
            </p:cNvPr>
            <p:cNvSpPr/>
            <p:nvPr/>
          </p:nvSpPr>
          <p:spPr bwMode="gray">
            <a:xfrm>
              <a:off x="8354327" y="3456456"/>
              <a:ext cx="643608" cy="352504"/>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7B9518-5226-8A99-851E-42AE61BCAF3C}"/>
                    </a:ext>
                  </a:extLst>
                </p:cNvPr>
                <p:cNvSpPr txBox="1"/>
                <p:nvPr/>
              </p:nvSpPr>
              <p:spPr bwMode="gray">
                <a:xfrm>
                  <a:off x="7311239" y="2859782"/>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00" b="0" i="1" dirty="0" smtClean="0">
                                <a:latin typeface="Cambria Math" panose="02040503050406030204" pitchFamily="18" charset="0"/>
                              </a:rPr>
                            </m:ctrlPr>
                          </m:sSubPr>
                          <m:e>
                            <m:r>
                              <a:rPr lang="en-US" sz="700" b="0" i="1" dirty="0" smtClean="0">
                                <a:latin typeface="Cambria Math" panose="02040503050406030204" pitchFamily="18" charset="0"/>
                              </a:rPr>
                              <m:t>𝐵</m:t>
                            </m:r>
                          </m:e>
                          <m:sub>
                            <m:r>
                              <a:rPr lang="en-US" sz="700" b="0" i="1" dirty="0" smtClean="0">
                                <a:latin typeface="Cambria Math" panose="02040503050406030204" pitchFamily="18" charset="0"/>
                              </a:rPr>
                              <m:t>1</m:t>
                            </m:r>
                          </m:sub>
                        </m:sSub>
                      </m:oMath>
                    </m:oMathPara>
                  </a14:m>
                  <a:endParaRPr lang="en-US" sz="700" dirty="0"/>
                </a:p>
              </p:txBody>
            </p:sp>
          </mc:Choice>
          <mc:Fallback xmlns="">
            <p:sp>
              <p:nvSpPr>
                <p:cNvPr id="11" name="TextBox 10">
                  <a:extLst>
                    <a:ext uri="{FF2B5EF4-FFF2-40B4-BE49-F238E27FC236}">
                      <a16:creationId xmlns:a16="http://schemas.microsoft.com/office/drawing/2014/main" id="{317B9518-5226-8A99-851E-42AE61BCAF3C}"/>
                    </a:ext>
                  </a:extLst>
                </p:cNvPr>
                <p:cNvSpPr txBox="1">
                  <a:spLocks noRot="1" noChangeAspect="1" noMove="1" noResize="1" noEditPoints="1" noAdjustHandles="1" noChangeArrowheads="1" noChangeShapeType="1" noTextEdit="1"/>
                </p:cNvSpPr>
                <p:nvPr/>
              </p:nvSpPr>
              <p:spPr bwMode="gray">
                <a:xfrm>
                  <a:off x="7311239" y="2859782"/>
                  <a:ext cx="119963" cy="200055"/>
                </a:xfrm>
                <a:prstGeom prst="rect">
                  <a:avLst/>
                </a:prstGeom>
                <a:blipFill>
                  <a:blip r:embed="rId4"/>
                  <a:stretch>
                    <a:fillRect r="-3636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5D3F15-7E55-3D95-E496-631F109C3BC6}"/>
                    </a:ext>
                  </a:extLst>
                </p:cNvPr>
                <p:cNvSpPr txBox="1"/>
                <p:nvPr/>
              </p:nvSpPr>
              <p:spPr bwMode="gray">
                <a:xfrm>
                  <a:off x="8772517" y="2880184"/>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00" b="0" i="1" dirty="0" smtClean="0">
                                <a:latin typeface="Cambria Math" panose="02040503050406030204" pitchFamily="18" charset="0"/>
                              </a:rPr>
                            </m:ctrlPr>
                          </m:sSubPr>
                          <m:e>
                            <m:r>
                              <a:rPr lang="en-US" sz="700" b="0" i="1" dirty="0" smtClean="0">
                                <a:latin typeface="Cambria Math" panose="02040503050406030204" pitchFamily="18" charset="0"/>
                              </a:rPr>
                              <m:t>𝐵</m:t>
                            </m:r>
                          </m:e>
                          <m:sub>
                            <m:r>
                              <a:rPr lang="en-US" sz="700" b="0" i="1" dirty="0" smtClean="0">
                                <a:latin typeface="Cambria Math" panose="02040503050406030204" pitchFamily="18" charset="0"/>
                              </a:rPr>
                              <m:t>2</m:t>
                            </m:r>
                          </m:sub>
                        </m:sSub>
                      </m:oMath>
                    </m:oMathPara>
                  </a14:m>
                  <a:endParaRPr lang="en-US" sz="700" dirty="0"/>
                </a:p>
              </p:txBody>
            </p:sp>
          </mc:Choice>
          <mc:Fallback xmlns="">
            <p:sp>
              <p:nvSpPr>
                <p:cNvPr id="12" name="TextBox 11">
                  <a:extLst>
                    <a:ext uri="{FF2B5EF4-FFF2-40B4-BE49-F238E27FC236}">
                      <a16:creationId xmlns:a16="http://schemas.microsoft.com/office/drawing/2014/main" id="{4E5D3F15-7E55-3D95-E496-631F109C3BC6}"/>
                    </a:ext>
                  </a:extLst>
                </p:cNvPr>
                <p:cNvSpPr txBox="1">
                  <a:spLocks noRot="1" noChangeAspect="1" noMove="1" noResize="1" noEditPoints="1" noAdjustHandles="1" noChangeArrowheads="1" noChangeShapeType="1" noTextEdit="1"/>
                </p:cNvSpPr>
                <p:nvPr/>
              </p:nvSpPr>
              <p:spPr bwMode="gray">
                <a:xfrm>
                  <a:off x="8772517" y="2880184"/>
                  <a:ext cx="119963" cy="200055"/>
                </a:xfrm>
                <a:prstGeom prst="rect">
                  <a:avLst/>
                </a:prstGeom>
                <a:blipFill>
                  <a:blip r:embed="rId5"/>
                  <a:stretch>
                    <a:fillRect r="-4545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97A15B5-72C6-359B-2803-A0CF27C5074B}"/>
                    </a:ext>
                  </a:extLst>
                </p:cNvPr>
                <p:cNvSpPr txBox="1"/>
                <p:nvPr/>
              </p:nvSpPr>
              <p:spPr bwMode="gray">
                <a:xfrm>
                  <a:off x="8820472" y="3650634"/>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00" b="0" i="1" dirty="0" smtClean="0">
                                <a:latin typeface="Cambria Math" panose="02040503050406030204" pitchFamily="18" charset="0"/>
                              </a:rPr>
                            </m:ctrlPr>
                          </m:sSubPr>
                          <m:e>
                            <m:r>
                              <a:rPr lang="en-US" sz="700" b="0" i="1" dirty="0" smtClean="0">
                                <a:latin typeface="Cambria Math" panose="02040503050406030204" pitchFamily="18" charset="0"/>
                              </a:rPr>
                              <m:t>𝐵</m:t>
                            </m:r>
                          </m:e>
                          <m:sub>
                            <m:r>
                              <a:rPr lang="en-US" sz="700" b="0" i="1" dirty="0" smtClean="0">
                                <a:latin typeface="Cambria Math" panose="02040503050406030204" pitchFamily="18" charset="0"/>
                              </a:rPr>
                              <m:t>3</m:t>
                            </m:r>
                          </m:sub>
                        </m:sSub>
                      </m:oMath>
                    </m:oMathPara>
                  </a14:m>
                  <a:endParaRPr lang="en-US" sz="700" dirty="0"/>
                </a:p>
              </p:txBody>
            </p:sp>
          </mc:Choice>
          <mc:Fallback xmlns="">
            <p:sp>
              <p:nvSpPr>
                <p:cNvPr id="13" name="TextBox 12">
                  <a:extLst>
                    <a:ext uri="{FF2B5EF4-FFF2-40B4-BE49-F238E27FC236}">
                      <a16:creationId xmlns:a16="http://schemas.microsoft.com/office/drawing/2014/main" id="{197A15B5-72C6-359B-2803-A0CF27C5074B}"/>
                    </a:ext>
                  </a:extLst>
                </p:cNvPr>
                <p:cNvSpPr txBox="1">
                  <a:spLocks noRot="1" noChangeAspect="1" noMove="1" noResize="1" noEditPoints="1" noAdjustHandles="1" noChangeArrowheads="1" noChangeShapeType="1" noTextEdit="1"/>
                </p:cNvSpPr>
                <p:nvPr/>
              </p:nvSpPr>
              <p:spPr bwMode="gray">
                <a:xfrm>
                  <a:off x="8820472" y="3650634"/>
                  <a:ext cx="119963" cy="200055"/>
                </a:xfrm>
                <a:prstGeom prst="rect">
                  <a:avLst/>
                </a:prstGeom>
                <a:blipFill>
                  <a:blip r:embed="rId6"/>
                  <a:stretch>
                    <a:fillRect r="-3636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135F97-8E4B-E0B4-E33F-02B8012D130F}"/>
                    </a:ext>
                  </a:extLst>
                </p:cNvPr>
                <p:cNvSpPr txBox="1"/>
                <p:nvPr/>
              </p:nvSpPr>
              <p:spPr bwMode="gray">
                <a:xfrm>
                  <a:off x="7308304" y="3638492"/>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00" b="0" i="1" dirty="0" smtClean="0">
                                <a:latin typeface="Cambria Math" panose="02040503050406030204" pitchFamily="18" charset="0"/>
                              </a:rPr>
                            </m:ctrlPr>
                          </m:sSubPr>
                          <m:e>
                            <m:r>
                              <a:rPr lang="en-US" sz="700" b="0" i="1" dirty="0" smtClean="0">
                                <a:latin typeface="Cambria Math" panose="02040503050406030204" pitchFamily="18" charset="0"/>
                              </a:rPr>
                              <m:t>𝐵</m:t>
                            </m:r>
                          </m:e>
                          <m:sub>
                            <m:r>
                              <a:rPr lang="en-US" sz="700" b="0" i="1" dirty="0" smtClean="0">
                                <a:latin typeface="Cambria Math" panose="02040503050406030204" pitchFamily="18" charset="0"/>
                              </a:rPr>
                              <m:t>4</m:t>
                            </m:r>
                          </m:sub>
                        </m:sSub>
                      </m:oMath>
                    </m:oMathPara>
                  </a14:m>
                  <a:endParaRPr lang="en-US" sz="700" dirty="0"/>
                </a:p>
              </p:txBody>
            </p:sp>
          </mc:Choice>
          <mc:Fallback xmlns="">
            <p:sp>
              <p:nvSpPr>
                <p:cNvPr id="14" name="TextBox 13">
                  <a:extLst>
                    <a:ext uri="{FF2B5EF4-FFF2-40B4-BE49-F238E27FC236}">
                      <a16:creationId xmlns:a16="http://schemas.microsoft.com/office/drawing/2014/main" id="{F6135F97-8E4B-E0B4-E33F-02B8012D130F}"/>
                    </a:ext>
                  </a:extLst>
                </p:cNvPr>
                <p:cNvSpPr txBox="1">
                  <a:spLocks noRot="1" noChangeAspect="1" noMove="1" noResize="1" noEditPoints="1" noAdjustHandles="1" noChangeArrowheads="1" noChangeShapeType="1" noTextEdit="1"/>
                </p:cNvSpPr>
                <p:nvPr/>
              </p:nvSpPr>
              <p:spPr bwMode="gray">
                <a:xfrm>
                  <a:off x="7308304" y="3638492"/>
                  <a:ext cx="119963" cy="200055"/>
                </a:xfrm>
                <a:prstGeom prst="rect">
                  <a:avLst/>
                </a:prstGeom>
                <a:blipFill>
                  <a:blip r:embed="rId7"/>
                  <a:stretch>
                    <a:fillRect r="-3636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8720FC-2CF8-E28A-20C0-B8FAAF4B104B}"/>
                    </a:ext>
                  </a:extLst>
                </p:cNvPr>
                <p:cNvSpPr txBox="1"/>
                <p:nvPr/>
              </p:nvSpPr>
              <p:spPr bwMode="gray">
                <a:xfrm>
                  <a:off x="8997935" y="3721083"/>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700" b="0" i="0" smtClean="0">
                            <a:latin typeface="Cambria Math" panose="02040503050406030204" pitchFamily="18" charset="0"/>
                          </a:rPr>
                          <m:t>Ω</m:t>
                        </m:r>
                      </m:oMath>
                    </m:oMathPara>
                  </a14:m>
                  <a:endParaRPr lang="en-US" sz="700" dirty="0"/>
                </a:p>
              </p:txBody>
            </p:sp>
          </mc:Choice>
          <mc:Fallback xmlns="">
            <p:sp>
              <p:nvSpPr>
                <p:cNvPr id="15" name="TextBox 14">
                  <a:extLst>
                    <a:ext uri="{FF2B5EF4-FFF2-40B4-BE49-F238E27FC236}">
                      <a16:creationId xmlns:a16="http://schemas.microsoft.com/office/drawing/2014/main" id="{0F8720FC-2CF8-E28A-20C0-B8FAAF4B104B}"/>
                    </a:ext>
                  </a:extLst>
                </p:cNvPr>
                <p:cNvSpPr txBox="1">
                  <a:spLocks noRot="1" noChangeAspect="1" noMove="1" noResize="1" noEditPoints="1" noAdjustHandles="1" noChangeArrowheads="1" noChangeShapeType="1" noTextEdit="1"/>
                </p:cNvSpPr>
                <p:nvPr/>
              </p:nvSpPr>
              <p:spPr bwMode="gray">
                <a:xfrm>
                  <a:off x="8997935" y="3721083"/>
                  <a:ext cx="119963" cy="200055"/>
                </a:xfrm>
                <a:prstGeom prst="rect">
                  <a:avLst/>
                </a:prstGeom>
                <a:blipFill>
                  <a:blip r:embed="rId8"/>
                  <a:stretch>
                    <a:fillRect r="-1818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B95473A-54D0-90A5-9394-B818F170EB2D}"/>
                    </a:ext>
                  </a:extLst>
                </p:cNvPr>
                <p:cNvSpPr/>
                <p:nvPr/>
              </p:nvSpPr>
              <p:spPr bwMode="gray">
                <a:xfrm>
                  <a:off x="7839288" y="3057515"/>
                  <a:ext cx="310707" cy="39803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500" b="0" i="1" dirty="0" smtClean="0">
                            <a:solidFill>
                              <a:schemeClr val="bg1"/>
                            </a:solidFill>
                            <a:latin typeface="Cambria Math" panose="02040503050406030204" pitchFamily="18" charset="0"/>
                          </a:rPr>
                          <m:t>𝑃</m:t>
                        </m:r>
                        <m:r>
                          <a:rPr lang="en-US" sz="500" b="0" i="1" dirty="0" smtClean="0">
                            <a:solidFill>
                              <a:schemeClr val="bg1"/>
                            </a:solidFill>
                            <a:latin typeface="Cambria Math" panose="02040503050406030204" pitchFamily="18" charset="0"/>
                          </a:rPr>
                          <m:t>(</m:t>
                        </m:r>
                        <m:r>
                          <a:rPr lang="en-US" sz="500" b="0" i="1" dirty="0" smtClean="0">
                            <a:solidFill>
                              <a:schemeClr val="bg1"/>
                            </a:solidFill>
                            <a:latin typeface="Cambria Math" panose="02040503050406030204" pitchFamily="18" charset="0"/>
                          </a:rPr>
                          <m:t>𝐴</m:t>
                        </m:r>
                        <m:r>
                          <a:rPr lang="en-US" sz="500" b="0" i="1" dirty="0" smtClean="0">
                            <a:solidFill>
                              <a:schemeClr val="bg1"/>
                            </a:solidFill>
                            <a:latin typeface="Cambria Math" panose="02040503050406030204" pitchFamily="18" charset="0"/>
                          </a:rPr>
                          <m:t>∩</m:t>
                        </m:r>
                        <m:sSub>
                          <m:sSubPr>
                            <m:ctrlPr>
                              <a:rPr lang="en-US" sz="500" b="0" i="1" dirty="0" smtClean="0">
                                <a:solidFill>
                                  <a:schemeClr val="bg1"/>
                                </a:solidFill>
                                <a:latin typeface="Cambria Math" panose="02040503050406030204" pitchFamily="18" charset="0"/>
                              </a:rPr>
                            </m:ctrlPr>
                          </m:sSubPr>
                          <m:e>
                            <m:r>
                              <a:rPr lang="en-US" sz="500" b="0" i="1" dirty="0" smtClean="0">
                                <a:solidFill>
                                  <a:schemeClr val="bg1"/>
                                </a:solidFill>
                                <a:latin typeface="Cambria Math" panose="02040503050406030204" pitchFamily="18" charset="0"/>
                              </a:rPr>
                              <m:t>𝐵</m:t>
                            </m:r>
                          </m:e>
                          <m:sub>
                            <m:r>
                              <a:rPr lang="en-US" sz="500" b="0" i="1" dirty="0" smtClean="0">
                                <a:solidFill>
                                  <a:schemeClr val="bg1"/>
                                </a:solidFill>
                                <a:latin typeface="Cambria Math" panose="02040503050406030204" pitchFamily="18" charset="0"/>
                              </a:rPr>
                              <m:t>1</m:t>
                            </m:r>
                          </m:sub>
                        </m:sSub>
                        <m:r>
                          <a:rPr lang="en-US" sz="500" b="0" i="1" dirty="0" smtClean="0">
                            <a:solidFill>
                              <a:schemeClr val="bg1"/>
                            </a:solidFill>
                            <a:latin typeface="Cambria Math" panose="02040503050406030204" pitchFamily="18" charset="0"/>
                          </a:rPr>
                          <m:t>)</m:t>
                        </m:r>
                      </m:oMath>
                    </m:oMathPara>
                  </a14:m>
                  <a:endParaRPr lang="en-US" sz="500" dirty="0">
                    <a:solidFill>
                      <a:schemeClr val="bg1"/>
                    </a:solidFill>
                  </a:endParaRPr>
                </a:p>
              </p:txBody>
            </p:sp>
          </mc:Choice>
          <mc:Fallback xmlns="">
            <p:sp>
              <p:nvSpPr>
                <p:cNvPr id="16" name="Rectangle 15">
                  <a:extLst>
                    <a:ext uri="{FF2B5EF4-FFF2-40B4-BE49-F238E27FC236}">
                      <a16:creationId xmlns:a16="http://schemas.microsoft.com/office/drawing/2014/main" id="{9B95473A-54D0-90A5-9394-B818F170EB2D}"/>
                    </a:ext>
                  </a:extLst>
                </p:cNvPr>
                <p:cNvSpPr>
                  <a:spLocks noRot="1" noChangeAspect="1" noMove="1" noResize="1" noEditPoints="1" noAdjustHandles="1" noChangeArrowheads="1" noChangeShapeType="1" noTextEdit="1"/>
                </p:cNvSpPr>
                <p:nvPr/>
              </p:nvSpPr>
              <p:spPr bwMode="gray">
                <a:xfrm>
                  <a:off x="7839288" y="3057515"/>
                  <a:ext cx="310707" cy="398039"/>
                </a:xfrm>
                <a:prstGeom prst="rect">
                  <a:avLst/>
                </a:prstGeom>
                <a:blipFill>
                  <a:blip r:embed="rId9"/>
                  <a:stretch>
                    <a:fillRect/>
                  </a:stretch>
                </a:blipFill>
                <a:ln>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5A51FBB-4CD5-87E3-92DA-DBCEB30C15D4}"/>
                    </a:ext>
                  </a:extLst>
                </p:cNvPr>
                <p:cNvSpPr/>
                <p:nvPr/>
              </p:nvSpPr>
              <p:spPr bwMode="gray">
                <a:xfrm>
                  <a:off x="8149995" y="3057515"/>
                  <a:ext cx="530057" cy="39803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500" b="0" i="1" dirty="0" smtClean="0">
                            <a:solidFill>
                              <a:schemeClr val="bg1"/>
                            </a:solidFill>
                            <a:latin typeface="Cambria Math" panose="02040503050406030204" pitchFamily="18" charset="0"/>
                          </a:rPr>
                          <m:t>𝑃</m:t>
                        </m:r>
                        <m:r>
                          <a:rPr lang="en-US" sz="500" b="0" i="1" dirty="0" smtClean="0">
                            <a:solidFill>
                              <a:schemeClr val="bg1"/>
                            </a:solidFill>
                            <a:latin typeface="Cambria Math" panose="02040503050406030204" pitchFamily="18" charset="0"/>
                          </a:rPr>
                          <m:t>(</m:t>
                        </m:r>
                        <m:r>
                          <a:rPr lang="en-US" sz="500" b="0" i="1" dirty="0" smtClean="0">
                            <a:solidFill>
                              <a:schemeClr val="bg1"/>
                            </a:solidFill>
                            <a:latin typeface="Cambria Math" panose="02040503050406030204" pitchFamily="18" charset="0"/>
                          </a:rPr>
                          <m:t>𝐴</m:t>
                        </m:r>
                        <m:r>
                          <a:rPr lang="en-US" sz="500" b="0" i="1" dirty="0" smtClean="0">
                            <a:solidFill>
                              <a:schemeClr val="bg1"/>
                            </a:solidFill>
                            <a:latin typeface="Cambria Math" panose="02040503050406030204" pitchFamily="18" charset="0"/>
                          </a:rPr>
                          <m:t>∩</m:t>
                        </m:r>
                        <m:sSub>
                          <m:sSubPr>
                            <m:ctrlPr>
                              <a:rPr lang="en-US" sz="500" b="0" i="1" dirty="0" smtClean="0">
                                <a:solidFill>
                                  <a:schemeClr val="bg1"/>
                                </a:solidFill>
                                <a:latin typeface="Cambria Math" panose="02040503050406030204" pitchFamily="18" charset="0"/>
                              </a:rPr>
                            </m:ctrlPr>
                          </m:sSubPr>
                          <m:e>
                            <m:r>
                              <a:rPr lang="en-US" sz="500" b="0" i="1" dirty="0" smtClean="0">
                                <a:solidFill>
                                  <a:schemeClr val="bg1"/>
                                </a:solidFill>
                                <a:latin typeface="Cambria Math" panose="02040503050406030204" pitchFamily="18" charset="0"/>
                              </a:rPr>
                              <m:t>𝐵</m:t>
                            </m:r>
                          </m:e>
                          <m:sub>
                            <m:r>
                              <a:rPr lang="en-US" sz="500" b="0" i="1" dirty="0" smtClean="0">
                                <a:solidFill>
                                  <a:schemeClr val="bg1"/>
                                </a:solidFill>
                                <a:latin typeface="Cambria Math" panose="02040503050406030204" pitchFamily="18" charset="0"/>
                              </a:rPr>
                              <m:t>2</m:t>
                            </m:r>
                          </m:sub>
                        </m:sSub>
                        <m:r>
                          <a:rPr lang="en-US" sz="500" b="0" i="1" dirty="0" smtClean="0">
                            <a:solidFill>
                              <a:schemeClr val="bg1"/>
                            </a:solidFill>
                            <a:latin typeface="Cambria Math" panose="02040503050406030204" pitchFamily="18" charset="0"/>
                          </a:rPr>
                          <m:t>)</m:t>
                        </m:r>
                      </m:oMath>
                    </m:oMathPara>
                  </a14:m>
                  <a:endParaRPr lang="en-US" sz="500" dirty="0">
                    <a:solidFill>
                      <a:schemeClr val="bg1"/>
                    </a:solidFill>
                  </a:endParaRPr>
                </a:p>
              </p:txBody>
            </p:sp>
          </mc:Choice>
          <mc:Fallback xmlns="">
            <p:sp>
              <p:nvSpPr>
                <p:cNvPr id="17" name="Rectangle 16">
                  <a:extLst>
                    <a:ext uri="{FF2B5EF4-FFF2-40B4-BE49-F238E27FC236}">
                      <a16:creationId xmlns:a16="http://schemas.microsoft.com/office/drawing/2014/main" id="{F5A51FBB-4CD5-87E3-92DA-DBCEB30C15D4}"/>
                    </a:ext>
                  </a:extLst>
                </p:cNvPr>
                <p:cNvSpPr>
                  <a:spLocks noRot="1" noChangeAspect="1" noMove="1" noResize="1" noEditPoints="1" noAdjustHandles="1" noChangeArrowheads="1" noChangeShapeType="1" noTextEdit="1"/>
                </p:cNvSpPr>
                <p:nvPr/>
              </p:nvSpPr>
              <p:spPr bwMode="gray">
                <a:xfrm>
                  <a:off x="8149995" y="3057515"/>
                  <a:ext cx="530057" cy="398039"/>
                </a:xfrm>
                <a:prstGeom prst="rect">
                  <a:avLst/>
                </a:prstGeom>
                <a:blipFill>
                  <a:blip r:embed="rId10"/>
                  <a:stretch>
                    <a:fillRect/>
                  </a:stretch>
                </a:blipFill>
                <a:ln>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636EB09-7B2C-1EED-3DFB-7190F4F83E61}"/>
                    </a:ext>
                  </a:extLst>
                </p:cNvPr>
                <p:cNvSpPr/>
                <p:nvPr/>
              </p:nvSpPr>
              <p:spPr bwMode="gray">
                <a:xfrm>
                  <a:off x="7839288" y="3455554"/>
                  <a:ext cx="515038" cy="198184"/>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500" b="0" i="1" dirty="0" smtClean="0">
                            <a:solidFill>
                              <a:schemeClr val="bg1"/>
                            </a:solidFill>
                            <a:latin typeface="Cambria Math" panose="02040503050406030204" pitchFamily="18" charset="0"/>
                          </a:rPr>
                          <m:t>𝑃</m:t>
                        </m:r>
                        <m:r>
                          <a:rPr lang="en-US" sz="500" b="0" i="1" dirty="0" smtClean="0">
                            <a:solidFill>
                              <a:schemeClr val="bg1"/>
                            </a:solidFill>
                            <a:latin typeface="Cambria Math" panose="02040503050406030204" pitchFamily="18" charset="0"/>
                          </a:rPr>
                          <m:t>(</m:t>
                        </m:r>
                        <m:r>
                          <a:rPr lang="en-US" sz="500" b="0" i="1" dirty="0" smtClean="0">
                            <a:solidFill>
                              <a:schemeClr val="bg1"/>
                            </a:solidFill>
                            <a:latin typeface="Cambria Math" panose="02040503050406030204" pitchFamily="18" charset="0"/>
                          </a:rPr>
                          <m:t>𝐴</m:t>
                        </m:r>
                        <m:r>
                          <a:rPr lang="en-US" sz="500" b="0" i="1" dirty="0" smtClean="0">
                            <a:solidFill>
                              <a:schemeClr val="bg1"/>
                            </a:solidFill>
                            <a:latin typeface="Cambria Math" panose="02040503050406030204" pitchFamily="18" charset="0"/>
                          </a:rPr>
                          <m:t>∩</m:t>
                        </m:r>
                        <m:sSub>
                          <m:sSubPr>
                            <m:ctrlPr>
                              <a:rPr lang="en-US" sz="500" b="0" i="1" dirty="0" smtClean="0">
                                <a:solidFill>
                                  <a:schemeClr val="bg1"/>
                                </a:solidFill>
                                <a:latin typeface="Cambria Math" panose="02040503050406030204" pitchFamily="18" charset="0"/>
                              </a:rPr>
                            </m:ctrlPr>
                          </m:sSubPr>
                          <m:e>
                            <m:r>
                              <a:rPr lang="en-US" sz="500" b="0" i="1" dirty="0" smtClean="0">
                                <a:solidFill>
                                  <a:schemeClr val="bg1"/>
                                </a:solidFill>
                                <a:latin typeface="Cambria Math" panose="02040503050406030204" pitchFamily="18" charset="0"/>
                              </a:rPr>
                              <m:t>𝐵</m:t>
                            </m:r>
                          </m:e>
                          <m:sub>
                            <m:r>
                              <a:rPr lang="en-US" sz="500" b="0" i="1" dirty="0" smtClean="0">
                                <a:solidFill>
                                  <a:schemeClr val="bg1"/>
                                </a:solidFill>
                                <a:latin typeface="Cambria Math" panose="02040503050406030204" pitchFamily="18" charset="0"/>
                              </a:rPr>
                              <m:t>4</m:t>
                            </m:r>
                          </m:sub>
                        </m:sSub>
                        <m:r>
                          <a:rPr lang="en-US" sz="500" b="0" i="1" dirty="0" smtClean="0">
                            <a:solidFill>
                              <a:schemeClr val="bg1"/>
                            </a:solidFill>
                            <a:latin typeface="Cambria Math" panose="02040503050406030204" pitchFamily="18" charset="0"/>
                          </a:rPr>
                          <m:t>)</m:t>
                        </m:r>
                      </m:oMath>
                    </m:oMathPara>
                  </a14:m>
                  <a:endParaRPr lang="en-US" sz="500" dirty="0">
                    <a:solidFill>
                      <a:schemeClr val="bg1"/>
                    </a:solidFill>
                  </a:endParaRPr>
                </a:p>
              </p:txBody>
            </p:sp>
          </mc:Choice>
          <mc:Fallback xmlns="">
            <p:sp>
              <p:nvSpPr>
                <p:cNvPr id="18" name="Rectangle 17">
                  <a:extLst>
                    <a:ext uri="{FF2B5EF4-FFF2-40B4-BE49-F238E27FC236}">
                      <a16:creationId xmlns:a16="http://schemas.microsoft.com/office/drawing/2014/main" id="{F636EB09-7B2C-1EED-3DFB-7190F4F83E61}"/>
                    </a:ext>
                  </a:extLst>
                </p:cNvPr>
                <p:cNvSpPr>
                  <a:spLocks noRot="1" noChangeAspect="1" noMove="1" noResize="1" noEditPoints="1" noAdjustHandles="1" noChangeArrowheads="1" noChangeShapeType="1" noTextEdit="1"/>
                </p:cNvSpPr>
                <p:nvPr/>
              </p:nvSpPr>
              <p:spPr bwMode="gray">
                <a:xfrm>
                  <a:off x="7839288" y="3455554"/>
                  <a:ext cx="515038" cy="198184"/>
                </a:xfrm>
                <a:prstGeom prst="rect">
                  <a:avLst/>
                </a:prstGeom>
                <a:blipFill>
                  <a:blip r:embed="rId11"/>
                  <a:stretch>
                    <a:fillRect/>
                  </a:stretch>
                </a:blipFill>
                <a:ln>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F7EEA5D-5691-C3CE-D225-7AF750B995DA}"/>
                    </a:ext>
                  </a:extLst>
                </p:cNvPr>
                <p:cNvSpPr/>
                <p:nvPr/>
              </p:nvSpPr>
              <p:spPr bwMode="gray">
                <a:xfrm>
                  <a:off x="8354326" y="3458445"/>
                  <a:ext cx="325726" cy="198184"/>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500" b="0" i="1" dirty="0" smtClean="0">
                            <a:solidFill>
                              <a:schemeClr val="bg1"/>
                            </a:solidFill>
                            <a:latin typeface="Cambria Math" panose="02040503050406030204" pitchFamily="18" charset="0"/>
                          </a:rPr>
                          <m:t>𝑃</m:t>
                        </m:r>
                        <m:r>
                          <a:rPr lang="en-US" sz="500" b="0" i="1" dirty="0" smtClean="0">
                            <a:solidFill>
                              <a:schemeClr val="bg1"/>
                            </a:solidFill>
                            <a:latin typeface="Cambria Math" panose="02040503050406030204" pitchFamily="18" charset="0"/>
                          </a:rPr>
                          <m:t>(</m:t>
                        </m:r>
                        <m:r>
                          <a:rPr lang="en-US" sz="500" b="0" i="1" dirty="0" smtClean="0">
                            <a:solidFill>
                              <a:schemeClr val="bg1"/>
                            </a:solidFill>
                            <a:latin typeface="Cambria Math" panose="02040503050406030204" pitchFamily="18" charset="0"/>
                          </a:rPr>
                          <m:t>𝐴</m:t>
                        </m:r>
                        <m:r>
                          <a:rPr lang="en-US" sz="500" b="0" i="1" dirty="0" smtClean="0">
                            <a:solidFill>
                              <a:schemeClr val="bg1"/>
                            </a:solidFill>
                            <a:latin typeface="Cambria Math" panose="02040503050406030204" pitchFamily="18" charset="0"/>
                          </a:rPr>
                          <m:t>∩</m:t>
                        </m:r>
                        <m:sSub>
                          <m:sSubPr>
                            <m:ctrlPr>
                              <a:rPr lang="en-US" sz="500" b="0" i="1" dirty="0" smtClean="0">
                                <a:solidFill>
                                  <a:schemeClr val="bg1"/>
                                </a:solidFill>
                                <a:latin typeface="Cambria Math" panose="02040503050406030204" pitchFamily="18" charset="0"/>
                              </a:rPr>
                            </m:ctrlPr>
                          </m:sSubPr>
                          <m:e>
                            <m:r>
                              <a:rPr lang="en-US" sz="500" b="0" i="1" dirty="0" smtClean="0">
                                <a:solidFill>
                                  <a:schemeClr val="bg1"/>
                                </a:solidFill>
                                <a:latin typeface="Cambria Math" panose="02040503050406030204" pitchFamily="18" charset="0"/>
                              </a:rPr>
                              <m:t>𝐵</m:t>
                            </m:r>
                          </m:e>
                          <m:sub>
                            <m:r>
                              <a:rPr lang="en-US" sz="500" b="0" i="1" dirty="0" smtClean="0">
                                <a:solidFill>
                                  <a:schemeClr val="bg1"/>
                                </a:solidFill>
                                <a:latin typeface="Cambria Math" panose="02040503050406030204" pitchFamily="18" charset="0"/>
                              </a:rPr>
                              <m:t>3</m:t>
                            </m:r>
                          </m:sub>
                        </m:sSub>
                        <m:r>
                          <a:rPr lang="en-US" sz="500" b="0" i="1" dirty="0" smtClean="0">
                            <a:solidFill>
                              <a:schemeClr val="bg1"/>
                            </a:solidFill>
                            <a:latin typeface="Cambria Math" panose="02040503050406030204" pitchFamily="18" charset="0"/>
                          </a:rPr>
                          <m:t>)</m:t>
                        </m:r>
                      </m:oMath>
                    </m:oMathPara>
                  </a14:m>
                  <a:endParaRPr lang="en-US" sz="500" dirty="0">
                    <a:solidFill>
                      <a:schemeClr val="bg1"/>
                    </a:solidFill>
                  </a:endParaRPr>
                </a:p>
              </p:txBody>
            </p:sp>
          </mc:Choice>
          <mc:Fallback xmlns="">
            <p:sp>
              <p:nvSpPr>
                <p:cNvPr id="19" name="Rectangle 18">
                  <a:extLst>
                    <a:ext uri="{FF2B5EF4-FFF2-40B4-BE49-F238E27FC236}">
                      <a16:creationId xmlns:a16="http://schemas.microsoft.com/office/drawing/2014/main" id="{7F7EEA5D-5691-C3CE-D225-7AF750B995DA}"/>
                    </a:ext>
                  </a:extLst>
                </p:cNvPr>
                <p:cNvSpPr>
                  <a:spLocks noRot="1" noChangeAspect="1" noMove="1" noResize="1" noEditPoints="1" noAdjustHandles="1" noChangeArrowheads="1" noChangeShapeType="1" noTextEdit="1"/>
                </p:cNvSpPr>
                <p:nvPr/>
              </p:nvSpPr>
              <p:spPr bwMode="gray">
                <a:xfrm>
                  <a:off x="8354326" y="3458445"/>
                  <a:ext cx="325726" cy="198184"/>
                </a:xfrm>
                <a:prstGeom prst="rect">
                  <a:avLst/>
                </a:prstGeom>
                <a:blipFill>
                  <a:blip r:embed="rId12"/>
                  <a:stretch>
                    <a:fillRect/>
                  </a:stretch>
                </a:blipFill>
                <a:ln>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E11AB97-713A-D7E5-1B40-7DDD806DC90A}"/>
                    </a:ext>
                  </a:extLst>
                </p:cNvPr>
                <p:cNvSpPr txBox="1"/>
                <p:nvPr/>
              </p:nvSpPr>
              <p:spPr bwMode="gray">
                <a:xfrm>
                  <a:off x="8574969" y="3052440"/>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700" b="0" i="1" dirty="0" smtClean="0">
                            <a:solidFill>
                              <a:schemeClr val="bg1"/>
                            </a:solidFill>
                            <a:latin typeface="Cambria Math" panose="02040503050406030204" pitchFamily="18" charset="0"/>
                          </a:rPr>
                          <m:t>𝐴</m:t>
                        </m:r>
                      </m:oMath>
                    </m:oMathPara>
                  </a14:m>
                  <a:endParaRPr lang="en-US" sz="700" dirty="0">
                    <a:solidFill>
                      <a:schemeClr val="bg1"/>
                    </a:solidFill>
                  </a:endParaRPr>
                </a:p>
              </p:txBody>
            </p:sp>
          </mc:Choice>
          <mc:Fallback xmlns="">
            <p:sp>
              <p:nvSpPr>
                <p:cNvPr id="20" name="TextBox 19">
                  <a:extLst>
                    <a:ext uri="{FF2B5EF4-FFF2-40B4-BE49-F238E27FC236}">
                      <a16:creationId xmlns:a16="http://schemas.microsoft.com/office/drawing/2014/main" id="{4E11AB97-713A-D7E5-1B40-7DDD806DC90A}"/>
                    </a:ext>
                  </a:extLst>
                </p:cNvPr>
                <p:cNvSpPr txBox="1">
                  <a:spLocks noRot="1" noChangeAspect="1" noMove="1" noResize="1" noEditPoints="1" noAdjustHandles="1" noChangeArrowheads="1" noChangeShapeType="1" noTextEdit="1"/>
                </p:cNvSpPr>
                <p:nvPr/>
              </p:nvSpPr>
              <p:spPr bwMode="gray">
                <a:xfrm>
                  <a:off x="8574969" y="3052440"/>
                  <a:ext cx="119963" cy="200055"/>
                </a:xfrm>
                <a:prstGeom prst="rect">
                  <a:avLst/>
                </a:prstGeom>
                <a:blipFill>
                  <a:blip r:embed="rId13"/>
                  <a:stretch>
                    <a:fillRect r="-20000"/>
                  </a:stretch>
                </a:blipFill>
              </p:spPr>
              <p:txBody>
                <a:bodyPr/>
                <a:lstStyle/>
                <a:p>
                  <a:r>
                    <a:rPr lang="de-DE">
                      <a:noFill/>
                    </a:rPr>
                    <a:t> </a:t>
                  </a:r>
                </a:p>
              </p:txBody>
            </p:sp>
          </mc:Fallback>
        </mc:AlternateContent>
      </p:grpSp>
      <p:cxnSp>
        <p:nvCxnSpPr>
          <p:cNvPr id="24" name="Straight Arrow Connector 23">
            <a:extLst>
              <a:ext uri="{FF2B5EF4-FFF2-40B4-BE49-F238E27FC236}">
                <a16:creationId xmlns:a16="http://schemas.microsoft.com/office/drawing/2014/main" id="{0EAA0BD6-E464-B6AA-E6CF-4D7C91A5BBD1}"/>
              </a:ext>
            </a:extLst>
          </p:cNvPr>
          <p:cNvCxnSpPr>
            <a:cxnSpLocks/>
          </p:cNvCxnSpPr>
          <p:nvPr/>
        </p:nvCxnSpPr>
        <p:spPr bwMode="gray">
          <a:xfrm>
            <a:off x="4365062" y="2859782"/>
            <a:ext cx="3507416" cy="2880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01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dissolve">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9"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dissolv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dissolve">
                                      <p:cBhvr>
                                        <p:cTn id="36" dur="500"/>
                                        <p:tgtEl>
                                          <p:spTgt spid="2">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dissolv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F098E5-29FC-EA2E-23B4-44AF5F885240}"/>
                  </a:ext>
                </a:extLst>
              </p:cNvPr>
              <p:cNvSpPr>
                <a:spLocks noGrp="1"/>
              </p:cNvSpPr>
              <p:nvPr>
                <p:ph type="body" sz="quarter" idx="13"/>
              </p:nvPr>
            </p:nvSpPr>
            <p:spPr/>
            <p:txBody>
              <a:bodyPr/>
              <a:lstStyle/>
              <a:p>
                <a:r>
                  <a:rPr lang="de-DE" dirty="0"/>
                  <a:t>Zur Berechnung bedingter Wahrscheinlichkeiten kann eine </a:t>
                </a:r>
                <a:r>
                  <a:rPr lang="de-DE" b="1" dirty="0"/>
                  <a:t>4-Felder-Tafel</a:t>
                </a:r>
                <a:r>
                  <a:rPr lang="de-DE" dirty="0"/>
                  <a:t> hilfreich sein.</a:t>
                </a:r>
              </a:p>
              <a:p>
                <a:r>
                  <a:rPr lang="de-DE" dirty="0"/>
                  <a:t>Betrachte dafür einen Wahrscheinlichkeitsraum </a:t>
                </a:r>
                <a14:m>
                  <m:oMath xmlns:m="http://schemas.openxmlformats.org/officeDocument/2006/math">
                    <m:d>
                      <m:dPr>
                        <m:ctrlPr>
                          <a:rPr lang="de-DE" b="0" i="1" smtClean="0">
                            <a:latin typeface="Cambria Math" panose="02040503050406030204" pitchFamily="18" charset="0"/>
                          </a:rPr>
                        </m:ctrlPr>
                      </m:dPr>
                      <m:e>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e>
                    </m:d>
                  </m:oMath>
                </a14:m>
                <a:r>
                  <a:rPr lang="de-DE" dirty="0"/>
                  <a:t> sowie zwei Ereignisse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 Dann ist die 4-Felder-Tafel darstellbar als Tabelle von Häufigkeiten oder Wahrscheinlichkeiten.</a:t>
                </a:r>
              </a:p>
              <a:p>
                <a:endParaRPr lang="de-DE" dirty="0"/>
              </a:p>
              <a:p>
                <a:endParaRPr lang="de-DE" dirty="0"/>
              </a:p>
              <a:p>
                <a:endParaRPr lang="de-DE" dirty="0"/>
              </a:p>
              <a:p>
                <a:endParaRPr lang="de-DE" dirty="0"/>
              </a:p>
              <a:p>
                <a:endParaRPr lang="de-DE" dirty="0"/>
              </a:p>
              <a:p>
                <a:endParaRPr lang="de-DE" b="1" dirty="0">
                  <a:solidFill>
                    <a:schemeClr val="accent1"/>
                  </a:solidFill>
                </a:endParaRPr>
              </a:p>
              <a:p>
                <a:r>
                  <a:rPr lang="de-DE" b="1" dirty="0">
                    <a:solidFill>
                      <a:schemeClr val="accent1"/>
                    </a:solidFill>
                  </a:rPr>
                  <a:t>Definition (Randverteilung)</a:t>
                </a:r>
                <a:r>
                  <a:rPr lang="de-DE" dirty="0"/>
                  <a:t>. Die in der 4-Felder-Tafel notierten Anteile, welche nur eine der beiden Dimensionen beschreiben (d.h.,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r>
                      <a:rPr lang="de-DE" b="0" i="1" smtClean="0">
                        <a:latin typeface="Cambria Math" panose="02040503050406030204" pitchFamily="18" charset="0"/>
                      </a:rPr>
                      <m:t>, </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bar>
                          <m:barPr>
                            <m:pos m:val="top"/>
                            <m:ctrlPr>
                              <a:rPr lang="de-DE" b="0" i="1" smtClean="0">
                                <a:latin typeface="Cambria Math" panose="02040503050406030204" pitchFamily="18" charset="0"/>
                              </a:rPr>
                            </m:ctrlPr>
                          </m:barPr>
                          <m:e>
                            <m:r>
                              <a:rPr lang="de-DE" i="1">
                                <a:latin typeface="Cambria Math" panose="02040503050406030204" pitchFamily="18" charset="0"/>
                              </a:rPr>
                              <m:t>𝐴</m:t>
                            </m:r>
                          </m:e>
                        </m:bar>
                      </m:e>
                    </m:d>
                    <m:r>
                      <a:rPr lang="de-DE" b="0" i="1" smtClean="0">
                        <a:latin typeface="Cambria Math" panose="02040503050406030204" pitchFamily="18" charset="0"/>
                      </a:rPr>
                      <m:t>, </m:t>
                    </m:r>
                    <m:r>
                      <a:rPr lang="de-DE" b="0" i="1" smtClean="0">
                        <a:latin typeface="Cambria Math" panose="02040503050406030204" pitchFamily="18" charset="0"/>
                      </a:rPr>
                      <m:t>𝑃</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oMath>
                </a14:m>
                <a:r>
                  <a:rPr lang="de-DE" dirty="0"/>
                  <a:t> und </a:t>
                </a: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bar>
                      <m:barPr>
                        <m:pos m:val="top"/>
                        <m:ctrlPr>
                          <a:rPr lang="de-DE" b="0" i="1" smtClean="0">
                            <a:latin typeface="Cambria Math" panose="02040503050406030204" pitchFamily="18" charset="0"/>
                          </a:rPr>
                        </m:ctrlPr>
                      </m:barPr>
                      <m:e>
                        <m:r>
                          <a:rPr lang="de-DE" i="1">
                            <a:latin typeface="Cambria Math" panose="02040503050406030204" pitchFamily="18" charset="0"/>
                          </a:rPr>
                          <m:t>𝐵</m:t>
                        </m:r>
                      </m:e>
                    </m:bar>
                    <m:r>
                      <a:rPr lang="de-DE" b="0" i="1" smtClean="0">
                        <a:latin typeface="Cambria Math" panose="02040503050406030204" pitchFamily="18" charset="0"/>
                      </a:rPr>
                      <m:t>)</m:t>
                    </m:r>
                  </m:oMath>
                </a14:m>
                <a:r>
                  <a:rPr lang="de-DE" dirty="0"/>
                  <a:t>), werden Randverteilungen genannt.</a:t>
                </a:r>
              </a:p>
              <a:p>
                <a:endParaRPr lang="en-US" dirty="0"/>
              </a:p>
            </p:txBody>
          </p:sp>
        </mc:Choice>
        <mc:Fallback xmlns="">
          <p:sp>
            <p:nvSpPr>
              <p:cNvPr id="2" name="Text Placeholder 1">
                <a:extLst>
                  <a:ext uri="{FF2B5EF4-FFF2-40B4-BE49-F238E27FC236}">
                    <a16:creationId xmlns:a16="http://schemas.microsoft.com/office/drawing/2014/main" id="{77F098E5-29FC-EA2E-23B4-44AF5F88524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70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A291018-3D7A-57B1-EBB5-44B18B57162D}"/>
              </a:ext>
            </a:extLst>
          </p:cNvPr>
          <p:cNvSpPr>
            <a:spLocks noGrp="1"/>
          </p:cNvSpPr>
          <p:nvPr>
            <p:ph type="title"/>
          </p:nvPr>
        </p:nvSpPr>
        <p:spPr/>
        <p:txBody>
          <a:bodyPr/>
          <a:lstStyle/>
          <a:p>
            <a:r>
              <a:rPr lang="de-DE" dirty="0"/>
              <a:t>4-Felder-Tafel</a:t>
            </a:r>
            <a:endParaRPr lang="en-US" dirty="0"/>
          </a:p>
        </p:txBody>
      </p:sp>
      <mc:AlternateContent xmlns:mc="http://schemas.openxmlformats.org/markup-compatibility/2006" xmlns:a14="http://schemas.microsoft.com/office/drawing/2010/main">
        <mc:Choice Requires="a14">
          <p:graphicFrame>
            <p:nvGraphicFramePr>
              <p:cNvPr id="4" name="Tabelle 7">
                <a:extLst>
                  <a:ext uri="{FF2B5EF4-FFF2-40B4-BE49-F238E27FC236}">
                    <a16:creationId xmlns:a16="http://schemas.microsoft.com/office/drawing/2014/main" id="{CD318310-BFA7-1442-4230-201A0D0C1FF3}"/>
                  </a:ext>
                </a:extLst>
              </p:cNvPr>
              <p:cNvGraphicFramePr>
                <a:graphicFrameLocks noGrp="1"/>
              </p:cNvGraphicFramePr>
              <p:nvPr>
                <p:extLst>
                  <p:ext uri="{D42A27DB-BD31-4B8C-83A1-F6EECF244321}">
                    <p14:modId xmlns:p14="http://schemas.microsoft.com/office/powerpoint/2010/main" val="3348014201"/>
                  </p:ext>
                </p:extLst>
              </p:nvPr>
            </p:nvGraphicFramePr>
            <p:xfrm>
              <a:off x="7020272" y="1361942"/>
              <a:ext cx="2052984" cy="1209808"/>
            </p:xfrm>
            <a:graphic>
              <a:graphicData uri="http://schemas.openxmlformats.org/drawingml/2006/table">
                <a:tbl>
                  <a:tblPr firstRow="1" firstCol="1" bandRow="1">
                    <a:tableStyleId>{5C22544A-7EE6-4342-B048-85BDC9FD1C3A}</a:tableStyleId>
                  </a:tblPr>
                  <a:tblGrid>
                    <a:gridCol w="513246">
                      <a:extLst>
                        <a:ext uri="{9D8B030D-6E8A-4147-A177-3AD203B41FA5}">
                          <a16:colId xmlns:a16="http://schemas.microsoft.com/office/drawing/2014/main" val="1144128341"/>
                        </a:ext>
                      </a:extLst>
                    </a:gridCol>
                    <a:gridCol w="513246">
                      <a:extLst>
                        <a:ext uri="{9D8B030D-6E8A-4147-A177-3AD203B41FA5}">
                          <a16:colId xmlns:a16="http://schemas.microsoft.com/office/drawing/2014/main" val="3785886487"/>
                        </a:ext>
                      </a:extLst>
                    </a:gridCol>
                    <a:gridCol w="513246">
                      <a:extLst>
                        <a:ext uri="{9D8B030D-6E8A-4147-A177-3AD203B41FA5}">
                          <a16:colId xmlns:a16="http://schemas.microsoft.com/office/drawing/2014/main" val="2822028955"/>
                        </a:ext>
                      </a:extLst>
                    </a:gridCol>
                    <a:gridCol w="513246">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𝐴</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𝐵</m:t>
                                </m:r>
                              </m:oMath>
                            </m:oMathPara>
                          </a14:m>
                          <a:endParaRPr lang="de-DE" sz="1000" b="0" dirty="0"/>
                        </a:p>
                      </a:txBody>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𝐵</m:t>
                                    </m:r>
                                  </m:e>
                                </m:bar>
                              </m:oMath>
                            </m:oMathPara>
                          </a14:m>
                          <a:endParaRPr lang="de-DE" sz="1000" b="0" dirty="0"/>
                        </a:p>
                      </a:txBody>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1749330395"/>
                      </a:ext>
                    </a:extLst>
                  </a:tr>
                </a:tbl>
              </a:graphicData>
            </a:graphic>
          </p:graphicFrame>
        </mc:Choice>
        <mc:Fallback xmlns="">
          <p:graphicFrame>
            <p:nvGraphicFramePr>
              <p:cNvPr id="4" name="Tabelle 7">
                <a:extLst>
                  <a:ext uri="{FF2B5EF4-FFF2-40B4-BE49-F238E27FC236}">
                    <a16:creationId xmlns:a16="http://schemas.microsoft.com/office/drawing/2014/main" id="{CD318310-BFA7-1442-4230-201A0D0C1FF3}"/>
                  </a:ext>
                </a:extLst>
              </p:cNvPr>
              <p:cNvGraphicFramePr>
                <a:graphicFrameLocks noGrp="1"/>
              </p:cNvGraphicFramePr>
              <p:nvPr>
                <p:extLst>
                  <p:ext uri="{D42A27DB-BD31-4B8C-83A1-F6EECF244321}">
                    <p14:modId xmlns:p14="http://schemas.microsoft.com/office/powerpoint/2010/main" val="3348014201"/>
                  </p:ext>
                </p:extLst>
              </p:nvPr>
            </p:nvGraphicFramePr>
            <p:xfrm>
              <a:off x="7020272" y="1361942"/>
              <a:ext cx="2052984" cy="1209808"/>
            </p:xfrm>
            <a:graphic>
              <a:graphicData uri="http://schemas.openxmlformats.org/drawingml/2006/table">
                <a:tbl>
                  <a:tblPr firstRow="1" firstCol="1" bandRow="1">
                    <a:tableStyleId>{5C22544A-7EE6-4342-B048-85BDC9FD1C3A}</a:tableStyleId>
                  </a:tblPr>
                  <a:tblGrid>
                    <a:gridCol w="513246">
                      <a:extLst>
                        <a:ext uri="{9D8B030D-6E8A-4147-A177-3AD203B41FA5}">
                          <a16:colId xmlns:a16="http://schemas.microsoft.com/office/drawing/2014/main" val="1144128341"/>
                        </a:ext>
                      </a:extLst>
                    </a:gridCol>
                    <a:gridCol w="513246">
                      <a:extLst>
                        <a:ext uri="{9D8B030D-6E8A-4147-A177-3AD203B41FA5}">
                          <a16:colId xmlns:a16="http://schemas.microsoft.com/office/drawing/2014/main" val="3785886487"/>
                        </a:ext>
                      </a:extLst>
                    </a:gridCol>
                    <a:gridCol w="513246">
                      <a:extLst>
                        <a:ext uri="{9D8B030D-6E8A-4147-A177-3AD203B41FA5}">
                          <a16:colId xmlns:a16="http://schemas.microsoft.com/office/drawing/2014/main" val="2822028955"/>
                        </a:ext>
                      </a:extLst>
                    </a:gridCol>
                    <a:gridCol w="513246">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endParaRPr lang="en-DE"/>
                        </a:p>
                      </a:txBody>
                      <a:tcPr>
                        <a:blipFill>
                          <a:blip r:embed="rId3"/>
                          <a:stretch>
                            <a:fillRect l="-100000" t="-4167" r="-202439" b="-304167"/>
                          </a:stretch>
                        </a:blipFill>
                      </a:tcPr>
                    </a:tc>
                    <a:tc>
                      <a:txBody>
                        <a:bodyPr/>
                        <a:lstStyle/>
                        <a:p>
                          <a:endParaRPr lang="en-DE"/>
                        </a:p>
                      </a:txBody>
                      <a:tcPr>
                        <a:blipFill>
                          <a:blip r:embed="rId3"/>
                          <a:stretch>
                            <a:fillRect l="-205000" t="-4167" r="-107500" b="-304167"/>
                          </a:stretch>
                        </a:blipFill>
                      </a:tcPr>
                    </a:tc>
                    <a:tc>
                      <a:txBody>
                        <a:bodyPr/>
                        <a:lstStyle/>
                        <a:p>
                          <a:endParaRPr lang="en-DE"/>
                        </a:p>
                      </a:txBody>
                      <a:tcPr>
                        <a:blipFill>
                          <a:blip r:embed="rId3"/>
                          <a:stretch>
                            <a:fillRect l="-297561" t="-4167" r="-4878" b="-304167"/>
                          </a:stretch>
                        </a:blipFill>
                      </a:tcPr>
                    </a:tc>
                    <a:extLst>
                      <a:ext uri="{0D108BD9-81ED-4DB2-BD59-A6C34878D82A}">
                        <a16:rowId xmlns:a16="http://schemas.microsoft.com/office/drawing/2014/main" val="693480402"/>
                      </a:ext>
                    </a:extLst>
                  </a:tr>
                  <a:tr h="307526">
                    <a:tc>
                      <a:txBody>
                        <a:bodyPr/>
                        <a:lstStyle/>
                        <a:p>
                          <a:endParaRPr lang="en-DE"/>
                        </a:p>
                      </a:txBody>
                      <a:tcPr>
                        <a:blipFill>
                          <a:blip r:embed="rId3"/>
                          <a:stretch>
                            <a:fillRect t="-100000" r="-302439" b="-192000"/>
                          </a:stretch>
                        </a:blipFill>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133839504"/>
                      </a:ext>
                    </a:extLst>
                  </a:tr>
                  <a:tr h="307526">
                    <a:tc>
                      <a:txBody>
                        <a:bodyPr/>
                        <a:lstStyle/>
                        <a:p>
                          <a:endParaRPr lang="en-DE"/>
                        </a:p>
                      </a:txBody>
                      <a:tcPr>
                        <a:blipFill>
                          <a:blip r:embed="rId3"/>
                          <a:stretch>
                            <a:fillRect t="-208333" r="-302439" b="-100000"/>
                          </a:stretch>
                        </a:blipFill>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28364145"/>
                      </a:ext>
                    </a:extLst>
                  </a:tr>
                  <a:tr h="286481">
                    <a:tc>
                      <a:txBody>
                        <a:bodyPr/>
                        <a:lstStyle/>
                        <a:p>
                          <a:endParaRPr lang="en-DE"/>
                        </a:p>
                      </a:txBody>
                      <a:tcPr>
                        <a:blipFill>
                          <a:blip r:embed="rId3"/>
                          <a:stretch>
                            <a:fillRect t="-321739" r="-302439" b="-4348"/>
                          </a:stretch>
                        </a:blipFill>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le 7">
                <a:extLst>
                  <a:ext uri="{FF2B5EF4-FFF2-40B4-BE49-F238E27FC236}">
                    <a16:creationId xmlns:a16="http://schemas.microsoft.com/office/drawing/2014/main" id="{B2942AE0-CE09-7124-539C-25382FE3BA4D}"/>
                  </a:ext>
                </a:extLst>
              </p:cNvPr>
              <p:cNvGraphicFramePr>
                <a:graphicFrameLocks noGrp="1"/>
              </p:cNvGraphicFramePr>
              <p:nvPr>
                <p:extLst>
                  <p:ext uri="{D42A27DB-BD31-4B8C-83A1-F6EECF244321}">
                    <p14:modId xmlns:p14="http://schemas.microsoft.com/office/powerpoint/2010/main" val="3183960862"/>
                  </p:ext>
                </p:extLst>
              </p:nvPr>
            </p:nvGraphicFramePr>
            <p:xfrm>
              <a:off x="1331640" y="2736007"/>
              <a:ext cx="2052984" cy="1209808"/>
            </p:xfrm>
            <a:graphic>
              <a:graphicData uri="http://schemas.openxmlformats.org/drawingml/2006/table">
                <a:tbl>
                  <a:tblPr firstRow="1" firstCol="1" bandRow="1">
                    <a:tableStyleId>{5C22544A-7EE6-4342-B048-85BDC9FD1C3A}</a:tableStyleId>
                  </a:tblPr>
                  <a:tblGrid>
                    <a:gridCol w="513246">
                      <a:extLst>
                        <a:ext uri="{9D8B030D-6E8A-4147-A177-3AD203B41FA5}">
                          <a16:colId xmlns:a16="http://schemas.microsoft.com/office/drawing/2014/main" val="1144128341"/>
                        </a:ext>
                      </a:extLst>
                    </a:gridCol>
                    <a:gridCol w="513246">
                      <a:extLst>
                        <a:ext uri="{9D8B030D-6E8A-4147-A177-3AD203B41FA5}">
                          <a16:colId xmlns:a16="http://schemas.microsoft.com/office/drawing/2014/main" val="3785886487"/>
                        </a:ext>
                      </a:extLst>
                    </a:gridCol>
                    <a:gridCol w="513246">
                      <a:extLst>
                        <a:ext uri="{9D8B030D-6E8A-4147-A177-3AD203B41FA5}">
                          <a16:colId xmlns:a16="http://schemas.microsoft.com/office/drawing/2014/main" val="2822028955"/>
                        </a:ext>
                      </a:extLst>
                    </a:gridCol>
                    <a:gridCol w="513246">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𝐴</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𝐵</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r>
                                      <a:rPr lang="en-US" sz="1000" b="0" i="1" smtClean="0">
                                        <a:latin typeface="Cambria Math" panose="02040503050406030204" pitchFamily="18" charset="0"/>
                                      </a:rPr>
                                      <m:t>∩</m:t>
                                    </m:r>
                                    <m:r>
                                      <a:rPr lang="en-US" sz="1000" b="0" i="1" smtClean="0">
                                        <a:latin typeface="Cambria Math" panose="02040503050406030204" pitchFamily="18" charset="0"/>
                                      </a:rPr>
                                      <m:t>𝐵</m:t>
                                    </m: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r>
                                      <a:rPr lang="en-US" sz="1000" b="0" i="1" smtClean="0">
                                        <a:latin typeface="Cambria Math" panose="02040503050406030204" pitchFamily="18" charset="0"/>
                                      </a:rPr>
                                      <m:t>∩</m:t>
                                    </m:r>
                                    <m:r>
                                      <a:rPr lang="en-US" sz="1000" b="0" i="1" smtClean="0">
                                        <a:latin typeface="Cambria Math" panose="02040503050406030204" pitchFamily="18" charset="0"/>
                                      </a:rPr>
                                      <m:t>𝐵</m:t>
                                    </m:r>
                                  </m:e>
                                </m:d>
                              </m:oMath>
                            </m:oMathPara>
                          </a14:m>
                          <a:endParaRPr lang="de-DE" sz="100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𝐵</m:t>
                                    </m:r>
                                  </m:e>
                                </m:d>
                              </m:oMath>
                            </m:oMathPara>
                          </a14:m>
                          <a:endParaRPr lang="de-DE" sz="100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𝐵</m:t>
                                    </m:r>
                                  </m:e>
                                </m:ba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r>
                                      <a:rPr lang="en-US" sz="1000" b="0" i="1" smtClean="0">
                                        <a:latin typeface="Cambria Math" panose="02040503050406030204" pitchFamily="18" charset="0"/>
                                      </a:rPr>
                                      <m:t>∩</m:t>
                                    </m:r>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r>
                                      <a:rPr lang="en-US" sz="1000" b="0" i="1" smtClean="0">
                                        <a:latin typeface="Cambria Math" panose="02040503050406030204" pitchFamily="18" charset="0"/>
                                      </a:rPr>
                                      <m:t>∩</m:t>
                                    </m:r>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r>
                                      <m:rPr>
                                        <m:nor/>
                                      </m:rPr>
                                      <a:rPr lang="de-DE" sz="1000" b="0" dirty="0"/>
                                      <m:t> </m:t>
                                    </m:r>
                                  </m:e>
                                </m:d>
                              </m:oMath>
                            </m:oMathPara>
                          </a14:m>
                          <a:endParaRPr lang="de-DE" sz="100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m:rPr>
                                        <m:sty m:val="p"/>
                                      </m:rPr>
                                      <a:rPr lang="en-US" sz="1000" b="0" i="0" smtClean="0">
                                        <a:latin typeface="Cambria Math" panose="02040503050406030204" pitchFamily="18" charset="0"/>
                                      </a:rPr>
                                      <m:t>Ω</m:t>
                                    </m:r>
                                  </m:e>
                                </m:d>
                              </m:oMath>
                            </m:oMathPara>
                          </a14:m>
                          <a:endParaRPr lang="de-DE" sz="100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5" name="Tabelle 7">
                <a:extLst>
                  <a:ext uri="{FF2B5EF4-FFF2-40B4-BE49-F238E27FC236}">
                    <a16:creationId xmlns:a16="http://schemas.microsoft.com/office/drawing/2014/main" id="{B2942AE0-CE09-7124-539C-25382FE3BA4D}"/>
                  </a:ext>
                </a:extLst>
              </p:cNvPr>
              <p:cNvGraphicFramePr>
                <a:graphicFrameLocks noGrp="1"/>
              </p:cNvGraphicFramePr>
              <p:nvPr>
                <p:extLst>
                  <p:ext uri="{D42A27DB-BD31-4B8C-83A1-F6EECF244321}">
                    <p14:modId xmlns:p14="http://schemas.microsoft.com/office/powerpoint/2010/main" val="3183960862"/>
                  </p:ext>
                </p:extLst>
              </p:nvPr>
            </p:nvGraphicFramePr>
            <p:xfrm>
              <a:off x="1331640" y="2736007"/>
              <a:ext cx="2052984" cy="1209808"/>
            </p:xfrm>
            <a:graphic>
              <a:graphicData uri="http://schemas.openxmlformats.org/drawingml/2006/table">
                <a:tbl>
                  <a:tblPr firstRow="1" firstCol="1" bandRow="1">
                    <a:tableStyleId>{5C22544A-7EE6-4342-B048-85BDC9FD1C3A}</a:tableStyleId>
                  </a:tblPr>
                  <a:tblGrid>
                    <a:gridCol w="513246">
                      <a:extLst>
                        <a:ext uri="{9D8B030D-6E8A-4147-A177-3AD203B41FA5}">
                          <a16:colId xmlns:a16="http://schemas.microsoft.com/office/drawing/2014/main" val="1144128341"/>
                        </a:ext>
                      </a:extLst>
                    </a:gridCol>
                    <a:gridCol w="513246">
                      <a:extLst>
                        <a:ext uri="{9D8B030D-6E8A-4147-A177-3AD203B41FA5}">
                          <a16:colId xmlns:a16="http://schemas.microsoft.com/office/drawing/2014/main" val="3785886487"/>
                        </a:ext>
                      </a:extLst>
                    </a:gridCol>
                    <a:gridCol w="513246">
                      <a:extLst>
                        <a:ext uri="{9D8B030D-6E8A-4147-A177-3AD203B41FA5}">
                          <a16:colId xmlns:a16="http://schemas.microsoft.com/office/drawing/2014/main" val="2822028955"/>
                        </a:ext>
                      </a:extLst>
                    </a:gridCol>
                    <a:gridCol w="513246">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endParaRPr lang="en-DE"/>
                        </a:p>
                      </a:txBody>
                      <a:tcPr>
                        <a:blipFill>
                          <a:blip r:embed="rId4"/>
                          <a:stretch>
                            <a:fillRect l="-100000" t="-4167" r="-202439" b="-304167"/>
                          </a:stretch>
                        </a:blipFill>
                      </a:tcPr>
                    </a:tc>
                    <a:tc>
                      <a:txBody>
                        <a:bodyPr/>
                        <a:lstStyle/>
                        <a:p>
                          <a:endParaRPr lang="en-DE"/>
                        </a:p>
                      </a:txBody>
                      <a:tcPr>
                        <a:blipFill>
                          <a:blip r:embed="rId4"/>
                          <a:stretch>
                            <a:fillRect l="-205000" t="-4167" r="-107500" b="-304167"/>
                          </a:stretch>
                        </a:blipFill>
                      </a:tcPr>
                    </a:tc>
                    <a:tc>
                      <a:txBody>
                        <a:bodyPr/>
                        <a:lstStyle/>
                        <a:p>
                          <a:endParaRPr lang="en-DE"/>
                        </a:p>
                      </a:txBody>
                      <a:tcPr>
                        <a:blipFill>
                          <a:blip r:embed="rId4"/>
                          <a:stretch>
                            <a:fillRect l="-297561" t="-4167" r="-4878" b="-304167"/>
                          </a:stretch>
                        </a:blipFill>
                      </a:tcPr>
                    </a:tc>
                    <a:extLst>
                      <a:ext uri="{0D108BD9-81ED-4DB2-BD59-A6C34878D82A}">
                        <a16:rowId xmlns:a16="http://schemas.microsoft.com/office/drawing/2014/main" val="693480402"/>
                      </a:ext>
                    </a:extLst>
                  </a:tr>
                  <a:tr h="307526">
                    <a:tc>
                      <a:txBody>
                        <a:bodyPr/>
                        <a:lstStyle/>
                        <a:p>
                          <a:endParaRPr lang="en-DE"/>
                        </a:p>
                      </a:txBody>
                      <a:tcPr>
                        <a:blipFill>
                          <a:blip r:embed="rId4"/>
                          <a:stretch>
                            <a:fillRect t="-100000" r="-302439" b="-192000"/>
                          </a:stretch>
                        </a:blipFill>
                      </a:tcPr>
                    </a:tc>
                    <a:tc>
                      <a:txBody>
                        <a:bodyPr/>
                        <a:lstStyle/>
                        <a:p>
                          <a:endParaRPr lang="en-DE"/>
                        </a:p>
                      </a:txBody>
                      <a:tcPr marL="18000" marR="18000" marT="10800" marB="10800" anchor="ctr">
                        <a:blipFill>
                          <a:blip r:embed="rId4"/>
                          <a:stretch>
                            <a:fillRect l="-100000" t="-100000" r="-202439" b="-192000"/>
                          </a:stretch>
                        </a:blipFill>
                      </a:tcPr>
                    </a:tc>
                    <a:tc>
                      <a:txBody>
                        <a:bodyPr/>
                        <a:lstStyle/>
                        <a:p>
                          <a:endParaRPr lang="en-DE"/>
                        </a:p>
                      </a:txBody>
                      <a:tcPr marL="18000" marR="18000" marT="10800" marB="10800" anchor="ctr">
                        <a:blipFill>
                          <a:blip r:embed="rId4"/>
                          <a:stretch>
                            <a:fillRect l="-205000" t="-100000" r="-107500" b="-192000"/>
                          </a:stretch>
                        </a:blipFill>
                      </a:tcPr>
                    </a:tc>
                    <a:tc>
                      <a:txBody>
                        <a:bodyPr/>
                        <a:lstStyle/>
                        <a:p>
                          <a:endParaRPr lang="en-DE"/>
                        </a:p>
                      </a:txBody>
                      <a:tcPr marL="18000" marR="18000" marT="10800" marB="10800" anchor="ctr">
                        <a:blipFill>
                          <a:blip r:embed="rId4"/>
                          <a:stretch>
                            <a:fillRect l="-297561" t="-100000" r="-4878" b="-192000"/>
                          </a:stretch>
                        </a:blipFill>
                      </a:tcPr>
                    </a:tc>
                    <a:extLst>
                      <a:ext uri="{0D108BD9-81ED-4DB2-BD59-A6C34878D82A}">
                        <a16:rowId xmlns:a16="http://schemas.microsoft.com/office/drawing/2014/main" val="133839504"/>
                      </a:ext>
                    </a:extLst>
                  </a:tr>
                  <a:tr h="307526">
                    <a:tc>
                      <a:txBody>
                        <a:bodyPr/>
                        <a:lstStyle/>
                        <a:p>
                          <a:endParaRPr lang="en-DE"/>
                        </a:p>
                      </a:txBody>
                      <a:tcPr>
                        <a:blipFill>
                          <a:blip r:embed="rId4"/>
                          <a:stretch>
                            <a:fillRect t="-208333" r="-302439" b="-100000"/>
                          </a:stretch>
                        </a:blipFill>
                      </a:tcPr>
                    </a:tc>
                    <a:tc>
                      <a:txBody>
                        <a:bodyPr/>
                        <a:lstStyle/>
                        <a:p>
                          <a:endParaRPr lang="en-DE"/>
                        </a:p>
                      </a:txBody>
                      <a:tcPr marL="18000" marR="18000" marT="10800" marB="10800" anchor="ctr">
                        <a:blipFill>
                          <a:blip r:embed="rId4"/>
                          <a:stretch>
                            <a:fillRect l="-100000" t="-208333" r="-202439" b="-100000"/>
                          </a:stretch>
                        </a:blipFill>
                      </a:tcPr>
                    </a:tc>
                    <a:tc>
                      <a:txBody>
                        <a:bodyPr/>
                        <a:lstStyle/>
                        <a:p>
                          <a:endParaRPr lang="en-DE"/>
                        </a:p>
                      </a:txBody>
                      <a:tcPr marL="18000" marR="18000" marT="10800" marB="10800" anchor="ctr">
                        <a:blipFill>
                          <a:blip r:embed="rId4"/>
                          <a:stretch>
                            <a:fillRect l="-205000" t="-208333" r="-107500" b="-100000"/>
                          </a:stretch>
                        </a:blipFill>
                      </a:tcPr>
                    </a:tc>
                    <a:tc>
                      <a:txBody>
                        <a:bodyPr/>
                        <a:lstStyle/>
                        <a:p>
                          <a:endParaRPr lang="en-DE"/>
                        </a:p>
                      </a:txBody>
                      <a:tcPr marL="18000" marR="18000" marT="10800" marB="10800" anchor="ctr">
                        <a:blipFill>
                          <a:blip r:embed="rId4"/>
                          <a:stretch>
                            <a:fillRect l="-297561" t="-208333" r="-4878" b="-100000"/>
                          </a:stretch>
                        </a:blipFill>
                      </a:tcPr>
                    </a:tc>
                    <a:extLst>
                      <a:ext uri="{0D108BD9-81ED-4DB2-BD59-A6C34878D82A}">
                        <a16:rowId xmlns:a16="http://schemas.microsoft.com/office/drawing/2014/main" val="28364145"/>
                      </a:ext>
                    </a:extLst>
                  </a:tr>
                  <a:tr h="286481">
                    <a:tc>
                      <a:txBody>
                        <a:bodyPr/>
                        <a:lstStyle/>
                        <a:p>
                          <a:endParaRPr lang="en-DE"/>
                        </a:p>
                      </a:txBody>
                      <a:tcPr>
                        <a:blipFill>
                          <a:blip r:embed="rId4"/>
                          <a:stretch>
                            <a:fillRect t="-321739" r="-302439" b="-4348"/>
                          </a:stretch>
                        </a:blipFill>
                      </a:tcPr>
                    </a:tc>
                    <a:tc>
                      <a:txBody>
                        <a:bodyPr/>
                        <a:lstStyle/>
                        <a:p>
                          <a:endParaRPr lang="en-DE"/>
                        </a:p>
                      </a:txBody>
                      <a:tcPr marL="18000" marR="18000" marT="10800" marB="10800" anchor="ctr">
                        <a:blipFill>
                          <a:blip r:embed="rId4"/>
                          <a:stretch>
                            <a:fillRect l="-100000" t="-321739" r="-202439" b="-4348"/>
                          </a:stretch>
                        </a:blipFill>
                      </a:tcPr>
                    </a:tc>
                    <a:tc>
                      <a:txBody>
                        <a:bodyPr/>
                        <a:lstStyle/>
                        <a:p>
                          <a:endParaRPr lang="en-DE"/>
                        </a:p>
                      </a:txBody>
                      <a:tcPr marL="18000" marR="18000" marT="10800" marB="10800" anchor="ctr">
                        <a:blipFill>
                          <a:blip r:embed="rId4"/>
                          <a:stretch>
                            <a:fillRect l="-205000" t="-321739" r="-107500" b="-4348"/>
                          </a:stretch>
                        </a:blipFill>
                      </a:tcPr>
                    </a:tc>
                    <a:tc>
                      <a:txBody>
                        <a:bodyPr/>
                        <a:lstStyle/>
                        <a:p>
                          <a:endParaRPr lang="en-DE"/>
                        </a:p>
                      </a:txBody>
                      <a:tcPr marL="18000" marR="18000" marT="10800" marB="10800" anchor="ctr">
                        <a:blipFill>
                          <a:blip r:embed="rId4"/>
                          <a:stretch>
                            <a:fillRect l="-297561" t="-321739" r="-4878" b="-4348"/>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elle 7">
                <a:extLst>
                  <a:ext uri="{FF2B5EF4-FFF2-40B4-BE49-F238E27FC236}">
                    <a16:creationId xmlns:a16="http://schemas.microsoft.com/office/drawing/2014/main" id="{4D2790E9-802E-F669-3449-13E822D9FA93}"/>
                  </a:ext>
                </a:extLst>
              </p:cNvPr>
              <p:cNvGraphicFramePr>
                <a:graphicFrameLocks noGrp="1"/>
              </p:cNvGraphicFramePr>
              <p:nvPr>
                <p:extLst>
                  <p:ext uri="{D42A27DB-BD31-4B8C-83A1-F6EECF244321}">
                    <p14:modId xmlns:p14="http://schemas.microsoft.com/office/powerpoint/2010/main" val="2698802358"/>
                  </p:ext>
                </p:extLst>
              </p:nvPr>
            </p:nvGraphicFramePr>
            <p:xfrm>
              <a:off x="4259780" y="2736007"/>
              <a:ext cx="2328444" cy="1209808"/>
            </p:xfrm>
            <a:graphic>
              <a:graphicData uri="http://schemas.openxmlformats.org/drawingml/2006/table">
                <a:tbl>
                  <a:tblPr firstRow="1" firstCol="1" bandRow="1">
                    <a:tableStyleId>{5C22544A-7EE6-4342-B048-85BDC9FD1C3A}</a:tableStyleId>
                  </a:tblPr>
                  <a:tblGrid>
                    <a:gridCol w="582111">
                      <a:extLst>
                        <a:ext uri="{9D8B030D-6E8A-4147-A177-3AD203B41FA5}">
                          <a16:colId xmlns:a16="http://schemas.microsoft.com/office/drawing/2014/main" val="1144128341"/>
                        </a:ext>
                      </a:extLst>
                    </a:gridCol>
                    <a:gridCol w="582111">
                      <a:extLst>
                        <a:ext uri="{9D8B030D-6E8A-4147-A177-3AD203B41FA5}">
                          <a16:colId xmlns:a16="http://schemas.microsoft.com/office/drawing/2014/main" val="3785886487"/>
                        </a:ext>
                      </a:extLst>
                    </a:gridCol>
                    <a:gridCol w="582111">
                      <a:extLst>
                        <a:ext uri="{9D8B030D-6E8A-4147-A177-3AD203B41FA5}">
                          <a16:colId xmlns:a16="http://schemas.microsoft.com/office/drawing/2014/main" val="2822028955"/>
                        </a:ext>
                      </a:extLst>
                    </a:gridCol>
                    <a:gridCol w="582111">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𝐴</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𝐵</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r>
                                      <a:rPr lang="en-US" sz="1000" b="0" i="1" smtClean="0">
                                        <a:latin typeface="Cambria Math" panose="02040503050406030204" pitchFamily="18" charset="0"/>
                                      </a:rPr>
                                      <m:t>∩</m:t>
                                    </m:r>
                                    <m:r>
                                      <a:rPr lang="en-US" sz="1000" b="0" i="1" smtClean="0">
                                        <a:latin typeface="Cambria Math" panose="02040503050406030204" pitchFamily="18" charset="0"/>
                                      </a:rPr>
                                      <m:t>𝐵</m:t>
                                    </m: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r>
                                      <a:rPr lang="en-US" sz="1000" b="0" i="1" smtClean="0">
                                        <a:latin typeface="Cambria Math" panose="02040503050406030204" pitchFamily="18" charset="0"/>
                                      </a:rPr>
                                      <m:t>∩</m:t>
                                    </m:r>
                                    <m:r>
                                      <a:rPr lang="en-US" sz="1000" b="0" i="1" smtClean="0">
                                        <a:latin typeface="Cambria Math" panose="02040503050406030204" pitchFamily="18" charset="0"/>
                                      </a:rPr>
                                      <m:t>𝐵</m:t>
                                    </m:r>
                                  </m:e>
                                </m:d>
                              </m:oMath>
                            </m:oMathPara>
                          </a14:m>
                          <a:endParaRPr lang="de-DE" sz="100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𝐵</m:t>
                                    </m:r>
                                  </m:e>
                                </m:d>
                              </m:oMath>
                            </m:oMathPara>
                          </a14:m>
                          <a:endParaRPr lang="de-DE" sz="100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𝐵</m:t>
                                    </m:r>
                                  </m:e>
                                </m:ba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r>
                                      <a:rPr lang="en-US" sz="1000" b="0" i="1" smtClean="0">
                                        <a:latin typeface="Cambria Math" panose="02040503050406030204" pitchFamily="18" charset="0"/>
                                      </a:rPr>
                                      <m:t>∩</m:t>
                                    </m:r>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r>
                                      <a:rPr lang="en-US" sz="1000" b="0" i="1" smtClean="0">
                                        <a:latin typeface="Cambria Math" panose="02040503050406030204" pitchFamily="18" charset="0"/>
                                      </a:rPr>
                                      <m:t>∩</m:t>
                                    </m:r>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m:rPr>
                                        <m:sty m:val="p"/>
                                      </m:rPr>
                                      <a:rPr lang="en-US" sz="1000" b="0" i="0" smtClean="0">
                                        <a:latin typeface="Cambria Math" panose="02040503050406030204" pitchFamily="18" charset="0"/>
                                      </a:rPr>
                                      <m:t>Ω</m:t>
                                    </m:r>
                                  </m:e>
                                </m:d>
                              </m:oMath>
                            </m:oMathPara>
                          </a14:m>
                          <a:endParaRPr lang="de-DE" sz="100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6" name="Tabelle 7">
                <a:extLst>
                  <a:ext uri="{FF2B5EF4-FFF2-40B4-BE49-F238E27FC236}">
                    <a16:creationId xmlns:a16="http://schemas.microsoft.com/office/drawing/2014/main" id="{4D2790E9-802E-F669-3449-13E822D9FA93}"/>
                  </a:ext>
                </a:extLst>
              </p:cNvPr>
              <p:cNvGraphicFramePr>
                <a:graphicFrameLocks noGrp="1"/>
              </p:cNvGraphicFramePr>
              <p:nvPr>
                <p:extLst>
                  <p:ext uri="{D42A27DB-BD31-4B8C-83A1-F6EECF244321}">
                    <p14:modId xmlns:p14="http://schemas.microsoft.com/office/powerpoint/2010/main" val="2698802358"/>
                  </p:ext>
                </p:extLst>
              </p:nvPr>
            </p:nvGraphicFramePr>
            <p:xfrm>
              <a:off x="4259780" y="2736007"/>
              <a:ext cx="2328444" cy="1209808"/>
            </p:xfrm>
            <a:graphic>
              <a:graphicData uri="http://schemas.openxmlformats.org/drawingml/2006/table">
                <a:tbl>
                  <a:tblPr firstRow="1" firstCol="1" bandRow="1">
                    <a:tableStyleId>{5C22544A-7EE6-4342-B048-85BDC9FD1C3A}</a:tableStyleId>
                  </a:tblPr>
                  <a:tblGrid>
                    <a:gridCol w="582111">
                      <a:extLst>
                        <a:ext uri="{9D8B030D-6E8A-4147-A177-3AD203B41FA5}">
                          <a16:colId xmlns:a16="http://schemas.microsoft.com/office/drawing/2014/main" val="1144128341"/>
                        </a:ext>
                      </a:extLst>
                    </a:gridCol>
                    <a:gridCol w="582111">
                      <a:extLst>
                        <a:ext uri="{9D8B030D-6E8A-4147-A177-3AD203B41FA5}">
                          <a16:colId xmlns:a16="http://schemas.microsoft.com/office/drawing/2014/main" val="3785886487"/>
                        </a:ext>
                      </a:extLst>
                    </a:gridCol>
                    <a:gridCol w="582111">
                      <a:extLst>
                        <a:ext uri="{9D8B030D-6E8A-4147-A177-3AD203B41FA5}">
                          <a16:colId xmlns:a16="http://schemas.microsoft.com/office/drawing/2014/main" val="2822028955"/>
                        </a:ext>
                      </a:extLst>
                    </a:gridCol>
                    <a:gridCol w="582111">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endParaRPr lang="en-DE"/>
                        </a:p>
                      </a:txBody>
                      <a:tcPr>
                        <a:blipFill>
                          <a:blip r:embed="rId5"/>
                          <a:stretch>
                            <a:fillRect l="-102174" t="-4167" r="-204348" b="-304167"/>
                          </a:stretch>
                        </a:blipFill>
                      </a:tcPr>
                    </a:tc>
                    <a:tc>
                      <a:txBody>
                        <a:bodyPr/>
                        <a:lstStyle/>
                        <a:p>
                          <a:endParaRPr lang="en-DE"/>
                        </a:p>
                      </a:txBody>
                      <a:tcPr>
                        <a:blipFill>
                          <a:blip r:embed="rId5"/>
                          <a:stretch>
                            <a:fillRect l="-202174" t="-4167" r="-104348" b="-304167"/>
                          </a:stretch>
                        </a:blipFill>
                      </a:tcPr>
                    </a:tc>
                    <a:tc>
                      <a:txBody>
                        <a:bodyPr/>
                        <a:lstStyle/>
                        <a:p>
                          <a:endParaRPr lang="en-DE"/>
                        </a:p>
                      </a:txBody>
                      <a:tcPr>
                        <a:blipFill>
                          <a:blip r:embed="rId5"/>
                          <a:stretch>
                            <a:fillRect l="-302174" t="-4167" r="-4348" b="-304167"/>
                          </a:stretch>
                        </a:blipFill>
                      </a:tcPr>
                    </a:tc>
                    <a:extLst>
                      <a:ext uri="{0D108BD9-81ED-4DB2-BD59-A6C34878D82A}">
                        <a16:rowId xmlns:a16="http://schemas.microsoft.com/office/drawing/2014/main" val="693480402"/>
                      </a:ext>
                    </a:extLst>
                  </a:tr>
                  <a:tr h="307526">
                    <a:tc>
                      <a:txBody>
                        <a:bodyPr/>
                        <a:lstStyle/>
                        <a:p>
                          <a:endParaRPr lang="en-DE"/>
                        </a:p>
                      </a:txBody>
                      <a:tcPr>
                        <a:blipFill>
                          <a:blip r:embed="rId5"/>
                          <a:stretch>
                            <a:fillRect l="-2174" t="-100000" r="-304348" b="-192000"/>
                          </a:stretch>
                        </a:blipFill>
                      </a:tcPr>
                    </a:tc>
                    <a:tc>
                      <a:txBody>
                        <a:bodyPr/>
                        <a:lstStyle/>
                        <a:p>
                          <a:endParaRPr lang="en-DE"/>
                        </a:p>
                      </a:txBody>
                      <a:tcPr marL="18000" marR="18000" marT="10800" marB="10800" anchor="ctr">
                        <a:blipFill>
                          <a:blip r:embed="rId5"/>
                          <a:stretch>
                            <a:fillRect l="-102174" t="-100000" r="-204348" b="-192000"/>
                          </a:stretch>
                        </a:blipFill>
                      </a:tcPr>
                    </a:tc>
                    <a:tc>
                      <a:txBody>
                        <a:bodyPr/>
                        <a:lstStyle/>
                        <a:p>
                          <a:endParaRPr lang="en-DE"/>
                        </a:p>
                      </a:txBody>
                      <a:tcPr marL="18000" marR="18000" marT="10800" marB="10800" anchor="ctr">
                        <a:blipFill>
                          <a:blip r:embed="rId5"/>
                          <a:stretch>
                            <a:fillRect l="-202174" t="-100000" r="-104348" b="-192000"/>
                          </a:stretch>
                        </a:blipFill>
                      </a:tcPr>
                    </a:tc>
                    <a:tc>
                      <a:txBody>
                        <a:bodyPr/>
                        <a:lstStyle/>
                        <a:p>
                          <a:endParaRPr lang="en-DE"/>
                        </a:p>
                      </a:txBody>
                      <a:tcPr marL="18000" marR="18000" marT="10800" marB="10800" anchor="ctr">
                        <a:blipFill>
                          <a:blip r:embed="rId5"/>
                          <a:stretch>
                            <a:fillRect l="-302174" t="-100000" r="-4348" b="-192000"/>
                          </a:stretch>
                        </a:blipFill>
                      </a:tcPr>
                    </a:tc>
                    <a:extLst>
                      <a:ext uri="{0D108BD9-81ED-4DB2-BD59-A6C34878D82A}">
                        <a16:rowId xmlns:a16="http://schemas.microsoft.com/office/drawing/2014/main" val="133839504"/>
                      </a:ext>
                    </a:extLst>
                  </a:tr>
                  <a:tr h="307526">
                    <a:tc>
                      <a:txBody>
                        <a:bodyPr/>
                        <a:lstStyle/>
                        <a:p>
                          <a:endParaRPr lang="en-DE"/>
                        </a:p>
                      </a:txBody>
                      <a:tcPr>
                        <a:blipFill>
                          <a:blip r:embed="rId5"/>
                          <a:stretch>
                            <a:fillRect l="-2174" t="-208333" r="-304348" b="-100000"/>
                          </a:stretch>
                        </a:blipFill>
                      </a:tcPr>
                    </a:tc>
                    <a:tc>
                      <a:txBody>
                        <a:bodyPr/>
                        <a:lstStyle/>
                        <a:p>
                          <a:endParaRPr lang="en-DE"/>
                        </a:p>
                      </a:txBody>
                      <a:tcPr marL="18000" marR="18000" marT="10800" marB="10800" anchor="ctr">
                        <a:blipFill>
                          <a:blip r:embed="rId5"/>
                          <a:stretch>
                            <a:fillRect l="-102174" t="-208333" r="-204348" b="-100000"/>
                          </a:stretch>
                        </a:blipFill>
                      </a:tcPr>
                    </a:tc>
                    <a:tc>
                      <a:txBody>
                        <a:bodyPr/>
                        <a:lstStyle/>
                        <a:p>
                          <a:endParaRPr lang="en-DE"/>
                        </a:p>
                      </a:txBody>
                      <a:tcPr marL="18000" marR="18000" marT="10800" marB="10800" anchor="ctr">
                        <a:blipFill>
                          <a:blip r:embed="rId5"/>
                          <a:stretch>
                            <a:fillRect l="-202174" t="-208333" r="-104348" b="-100000"/>
                          </a:stretch>
                        </a:blipFill>
                      </a:tcPr>
                    </a:tc>
                    <a:tc>
                      <a:txBody>
                        <a:bodyPr/>
                        <a:lstStyle/>
                        <a:p>
                          <a:endParaRPr lang="en-DE"/>
                        </a:p>
                      </a:txBody>
                      <a:tcPr marL="18000" marR="18000" marT="10800" marB="10800" anchor="ctr">
                        <a:blipFill>
                          <a:blip r:embed="rId5"/>
                          <a:stretch>
                            <a:fillRect l="-302174" t="-208333" r="-4348" b="-100000"/>
                          </a:stretch>
                        </a:blipFill>
                      </a:tcPr>
                    </a:tc>
                    <a:extLst>
                      <a:ext uri="{0D108BD9-81ED-4DB2-BD59-A6C34878D82A}">
                        <a16:rowId xmlns:a16="http://schemas.microsoft.com/office/drawing/2014/main" val="28364145"/>
                      </a:ext>
                    </a:extLst>
                  </a:tr>
                  <a:tr h="286481">
                    <a:tc>
                      <a:txBody>
                        <a:bodyPr/>
                        <a:lstStyle/>
                        <a:p>
                          <a:endParaRPr lang="en-DE"/>
                        </a:p>
                      </a:txBody>
                      <a:tcPr>
                        <a:blipFill>
                          <a:blip r:embed="rId5"/>
                          <a:stretch>
                            <a:fillRect l="-2174" t="-321739" r="-304348" b="-4348"/>
                          </a:stretch>
                        </a:blipFill>
                      </a:tcPr>
                    </a:tc>
                    <a:tc>
                      <a:txBody>
                        <a:bodyPr/>
                        <a:lstStyle/>
                        <a:p>
                          <a:endParaRPr lang="en-DE"/>
                        </a:p>
                      </a:txBody>
                      <a:tcPr marL="18000" marR="18000" marT="10800" marB="10800" anchor="ctr">
                        <a:blipFill>
                          <a:blip r:embed="rId5"/>
                          <a:stretch>
                            <a:fillRect l="-102174" t="-321739" r="-204348" b="-4348"/>
                          </a:stretch>
                        </a:blipFill>
                      </a:tcPr>
                    </a:tc>
                    <a:tc>
                      <a:txBody>
                        <a:bodyPr/>
                        <a:lstStyle/>
                        <a:p>
                          <a:endParaRPr lang="en-DE"/>
                        </a:p>
                      </a:txBody>
                      <a:tcPr marL="18000" marR="18000" marT="10800" marB="10800" anchor="ctr">
                        <a:blipFill>
                          <a:blip r:embed="rId5"/>
                          <a:stretch>
                            <a:fillRect l="-202174" t="-321739" r="-104348" b="-4348"/>
                          </a:stretch>
                        </a:blipFill>
                      </a:tcPr>
                    </a:tc>
                    <a:tc>
                      <a:txBody>
                        <a:bodyPr/>
                        <a:lstStyle/>
                        <a:p>
                          <a:endParaRPr lang="en-DE"/>
                        </a:p>
                      </a:txBody>
                      <a:tcPr marL="18000" marR="18000" marT="10800" marB="10800" anchor="ctr">
                        <a:blipFill>
                          <a:blip r:embed="rId5"/>
                          <a:stretch>
                            <a:fillRect l="-302174" t="-321739" r="-4348" b="-4348"/>
                          </a:stretch>
                        </a:blipFill>
                      </a:tcPr>
                    </a:tc>
                    <a:extLst>
                      <a:ext uri="{0D108BD9-81ED-4DB2-BD59-A6C34878D82A}">
                        <a16:rowId xmlns:a16="http://schemas.microsoft.com/office/drawing/2014/main" val="1749330395"/>
                      </a:ext>
                    </a:extLst>
                  </a:tr>
                </a:tbl>
              </a:graphicData>
            </a:graphic>
          </p:graphicFrame>
        </mc:Fallback>
      </mc:AlternateContent>
      <p:sp>
        <p:nvSpPr>
          <p:cNvPr id="7" name="TextBox 6">
            <a:extLst>
              <a:ext uri="{FF2B5EF4-FFF2-40B4-BE49-F238E27FC236}">
                <a16:creationId xmlns:a16="http://schemas.microsoft.com/office/drawing/2014/main" id="{626110BD-7DE8-314E-1FA8-9DAEFB7586B2}"/>
              </a:ext>
            </a:extLst>
          </p:cNvPr>
          <p:cNvSpPr txBox="1"/>
          <p:nvPr/>
        </p:nvSpPr>
        <p:spPr bwMode="gray">
          <a:xfrm>
            <a:off x="4250856" y="2450449"/>
            <a:ext cx="2352354" cy="285558"/>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DE" sz="1050" dirty="0">
                <a:solidFill>
                  <a:srgbClr val="C00000"/>
                </a:solidFill>
              </a:rPr>
              <a:t>Wahrscheinlichkeits 4-Felder-Tafel</a:t>
            </a:r>
          </a:p>
        </p:txBody>
      </p:sp>
      <p:sp>
        <p:nvSpPr>
          <p:cNvPr id="9" name="TextBox 8">
            <a:extLst>
              <a:ext uri="{FF2B5EF4-FFF2-40B4-BE49-F238E27FC236}">
                <a16:creationId xmlns:a16="http://schemas.microsoft.com/office/drawing/2014/main" id="{B8BC35D9-8648-6517-04C5-5F52F1B54053}"/>
              </a:ext>
            </a:extLst>
          </p:cNvPr>
          <p:cNvSpPr txBox="1"/>
          <p:nvPr/>
        </p:nvSpPr>
        <p:spPr bwMode="gray">
          <a:xfrm>
            <a:off x="1181955" y="2450449"/>
            <a:ext cx="2352354" cy="285558"/>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DE" sz="1050" dirty="0">
                <a:solidFill>
                  <a:srgbClr val="C00000"/>
                </a:solidFill>
              </a:rPr>
              <a:t>Häufigkeits 4-Felder-Tafel</a:t>
            </a:r>
          </a:p>
        </p:txBody>
      </p:sp>
    </p:spTree>
    <p:extLst>
      <p:ext uri="{BB962C8B-B14F-4D97-AF65-F5344CB8AC3E}">
        <p14:creationId xmlns:p14="http://schemas.microsoft.com/office/powerpoint/2010/main" val="3480045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dissolve">
                                      <p:cBhvr>
                                        <p:cTn id="3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F098E5-29FC-EA2E-23B4-44AF5F885240}"/>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Beispiel (4-Felder-Tafel)</a:t>
                </a:r>
                <a:r>
                  <a:rPr lang="de-DE" dirty="0"/>
                  <a:t>. Betrachte eine Population, von welcher 0.15 % mit COVID infiziert sind. Betrachte außerdem einen COVID Test mit Sensitivität  von 98% (d.h., </a:t>
                </a:r>
                <a14:m>
                  <m:oMath xmlns:m="http://schemas.openxmlformats.org/officeDocument/2006/math">
                    <m:r>
                      <a:rPr lang="de-DE" sz="1400" i="1" smtClean="0">
                        <a:latin typeface="Cambria Math" panose="02040503050406030204" pitchFamily="18" charset="0"/>
                      </a:rPr>
                      <m:t>𝑃</m:t>
                    </m:r>
                    <m:d>
                      <m:dPr>
                        <m:ctrlPr>
                          <a:rPr lang="de-DE" sz="1400" i="1">
                            <a:latin typeface="Cambria Math" panose="02040503050406030204" pitchFamily="18" charset="0"/>
                          </a:rPr>
                        </m:ctrlPr>
                      </m:dPr>
                      <m:e>
                        <m:r>
                          <m:rPr>
                            <m:nor/>
                          </m:rPr>
                          <a:rPr lang="en-US" sz="1400" b="0" i="0" smtClean="0">
                            <a:latin typeface="Cambria Math" panose="02040503050406030204" pitchFamily="18" charset="0"/>
                          </a:rPr>
                          <m:t>Test</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ist</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p</m:t>
                        </m:r>
                        <m:r>
                          <m:rPr>
                            <m:nor/>
                          </m:rPr>
                          <a:rPr lang="de-DE" sz="1400" i="0">
                            <a:latin typeface="Cambria Math" panose="02040503050406030204" pitchFamily="18" charset="0"/>
                          </a:rPr>
                          <m:t>ositiv</m:t>
                        </m:r>
                      </m:e>
                      <m:e>
                        <m:r>
                          <m:rPr>
                            <m:nor/>
                          </m:rPr>
                          <a:rPr lang="en-US" sz="1400" b="0" i="0" smtClean="0">
                            <a:latin typeface="Cambria Math" panose="02040503050406030204" pitchFamily="18" charset="0"/>
                          </a:rPr>
                          <m:t>Patient</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hat</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COVID</m:t>
                        </m:r>
                      </m:e>
                    </m:d>
                    <m:r>
                      <a:rPr lang="en-US" sz="1400" b="0" i="1" smtClean="0">
                        <a:latin typeface="Cambria Math" panose="02040503050406030204" pitchFamily="18" charset="0"/>
                      </a:rPr>
                      <m:t>=0.98</m:t>
                    </m:r>
                  </m:oMath>
                </a14:m>
                <a:r>
                  <a:rPr lang="de-DE" dirty="0"/>
                  <a:t>) und Spezifität von 99% (d.h., </a:t>
                </a:r>
                <a14:m>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r>
                          <m:rPr>
                            <m:nor/>
                          </m:rPr>
                          <a:rPr lang="en-US">
                            <a:latin typeface="Cambria Math" panose="02040503050406030204" pitchFamily="18" charset="0"/>
                          </a:rPr>
                          <m:t>Test</m:t>
                        </m:r>
                        <m:r>
                          <m:rPr>
                            <m:nor/>
                          </m:rPr>
                          <a:rPr lang="en-US">
                            <a:latin typeface="Cambria Math" panose="02040503050406030204" pitchFamily="18" charset="0"/>
                          </a:rPr>
                          <m:t> </m:t>
                        </m:r>
                        <m:r>
                          <m:rPr>
                            <m:nor/>
                          </m:rPr>
                          <a:rPr lang="en-US">
                            <a:latin typeface="Cambria Math" panose="02040503050406030204" pitchFamily="18" charset="0"/>
                          </a:rPr>
                          <m:t>ist</m:t>
                        </m:r>
                        <m:r>
                          <m:rPr>
                            <m:nor/>
                          </m:rPr>
                          <a:rPr lang="en-US">
                            <a:latin typeface="Cambria Math" panose="02040503050406030204" pitchFamily="18" charset="0"/>
                          </a:rPr>
                          <m:t> </m:t>
                        </m:r>
                        <m:r>
                          <m:rPr>
                            <m:nor/>
                          </m:rPr>
                          <a:rPr lang="en-US" b="0" i="0" smtClean="0">
                            <a:latin typeface="Cambria Math" panose="02040503050406030204" pitchFamily="18" charset="0"/>
                          </a:rPr>
                          <m:t>negativ</m:t>
                        </m:r>
                      </m:e>
                      <m:e>
                        <m:r>
                          <m:rPr>
                            <m:nor/>
                          </m:rPr>
                          <a:rPr lang="en-US">
                            <a:latin typeface="Cambria Math" panose="02040503050406030204" pitchFamily="18" charset="0"/>
                          </a:rPr>
                          <m:t>Patient</m:t>
                        </m:r>
                        <m:r>
                          <m:rPr>
                            <m:nor/>
                          </m:rPr>
                          <a:rPr lang="en-US">
                            <a:latin typeface="Cambria Math" panose="02040503050406030204" pitchFamily="18" charset="0"/>
                          </a:rPr>
                          <m:t> </m:t>
                        </m:r>
                        <m:r>
                          <m:rPr>
                            <m:nor/>
                          </m:rPr>
                          <a:rPr lang="en-US">
                            <a:latin typeface="Cambria Math" panose="02040503050406030204" pitchFamily="18" charset="0"/>
                          </a:rPr>
                          <m:t>hat</m:t>
                        </m:r>
                        <m:r>
                          <m:rPr>
                            <m:nor/>
                          </m:rPr>
                          <a:rPr lang="en-US">
                            <a:latin typeface="Cambria Math" panose="02040503050406030204" pitchFamily="18" charset="0"/>
                          </a:rPr>
                          <m:t> </m:t>
                        </m:r>
                        <m:r>
                          <m:rPr>
                            <m:nor/>
                          </m:rPr>
                          <a:rPr lang="en-US" b="0" i="0" smtClean="0">
                            <a:latin typeface="Cambria Math" panose="02040503050406030204" pitchFamily="18" charset="0"/>
                          </a:rPr>
                          <m:t>kein</m:t>
                        </m:r>
                        <m:r>
                          <a:rPr lang="en-US" b="0" i="1" smtClean="0">
                            <a:latin typeface="Cambria Math" panose="02040503050406030204" pitchFamily="18" charset="0"/>
                          </a:rPr>
                          <m:t> </m:t>
                        </m:r>
                        <m:r>
                          <m:rPr>
                            <m:sty m:val="p"/>
                          </m:rPr>
                          <a:rPr lang="en-US" b="0" i="0" smtClean="0">
                            <a:latin typeface="Cambria Math" panose="02040503050406030204" pitchFamily="18" charset="0"/>
                          </a:rPr>
                          <m:t>COVID</m:t>
                        </m:r>
                      </m:e>
                    </m:d>
                    <m:r>
                      <a:rPr lang="en-US" b="0" i="1" smtClean="0">
                        <a:latin typeface="Cambria Math" panose="02040503050406030204" pitchFamily="18" charset="0"/>
                      </a:rPr>
                      <m:t>=0.99</m:t>
                    </m:r>
                  </m:oMath>
                </a14:m>
                <a:r>
                  <a:rPr lang="de-DE" dirty="0"/>
                  <a:t>). Welche Werte enthält die entsprechende 4-Felder-Tafel für ein zufällig gewähltes Individuum?</a:t>
                </a:r>
              </a:p>
              <a:p>
                <a:endParaRPr lang="de-DE" dirty="0"/>
              </a:p>
              <a:p>
                <a:endParaRPr lang="de-DE" dirty="0"/>
              </a:p>
              <a:p>
                <a:endParaRPr lang="de-DE" dirty="0"/>
              </a:p>
              <a:p>
                <a:endParaRPr lang="de-DE" dirty="0"/>
              </a:p>
              <a:p>
                <a:endParaRPr lang="de-DE" dirty="0"/>
              </a:p>
              <a:p>
                <a:pPr lvl="1"/>
                <a:endParaRPr lang="en-US" sz="1200" b="0" i="1" dirty="0">
                  <a:latin typeface="Cambria Math" panose="02040503050406030204" pitchFamily="18" charset="0"/>
                </a:endParaRPr>
              </a:p>
              <a:p>
                <a:pPr lvl="1"/>
                <a14:m>
                  <m:oMath xmlns:m="http://schemas.openxmlformats.org/officeDocument/2006/math">
                    <m:r>
                      <a:rPr lang="en-US" sz="1200" b="0" i="1" smtClean="0">
                        <a:latin typeface="Cambria Math" panose="02040503050406030204" pitchFamily="18" charset="0"/>
                      </a:rPr>
                      <m:t>𝛼</m:t>
                    </m:r>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Test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positiv</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hat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COVID</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m:rPr>
                            <m:sty m:val="p"/>
                          </m:rPr>
                          <a:rPr lang="en-US" sz="1200">
                            <a:latin typeface="Cambria Math" panose="02040503050406030204" pitchFamily="18" charset="0"/>
                          </a:rPr>
                          <m:t>hat</m:t>
                        </m:r>
                        <m:r>
                          <a:rPr lang="en-US" sz="1200">
                            <a:latin typeface="Cambria Math" panose="02040503050406030204" pitchFamily="18" charset="0"/>
                          </a:rPr>
                          <m:t> </m:t>
                        </m:r>
                        <m:r>
                          <m:rPr>
                            <m:sty m:val="p"/>
                          </m:rPr>
                          <a:rPr lang="en-US" sz="1200" b="0" i="0" smtClean="0">
                            <a:latin typeface="Cambria Math" panose="02040503050406030204" pitchFamily="18" charset="0"/>
                          </a:rPr>
                          <m:t>COVID</m:t>
                        </m:r>
                      </m:e>
                    </m:d>
                    <m:r>
                      <a:rPr lang="en-US" sz="1200" b="0" i="1" smtClean="0">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m:rPr>
                            <m:sty m:val="p"/>
                          </m:rPr>
                          <a:rPr lang="en-US" sz="1200">
                            <a:latin typeface="Cambria Math" panose="02040503050406030204" pitchFamily="18" charset="0"/>
                          </a:rPr>
                          <m:t>Test</m:t>
                        </m:r>
                        <m:r>
                          <a:rPr lang="en-US" sz="1200">
                            <a:latin typeface="Cambria Math" panose="02040503050406030204" pitchFamily="18" charset="0"/>
                          </a:rPr>
                          <m:t> </m:t>
                        </m:r>
                        <m:r>
                          <m:rPr>
                            <m:sty m:val="p"/>
                          </m:rPr>
                          <a:rPr lang="en-US" sz="1200">
                            <a:latin typeface="Cambria Math" panose="02040503050406030204" pitchFamily="18" charset="0"/>
                          </a:rPr>
                          <m:t>positiv</m:t>
                        </m:r>
                        <m:r>
                          <a:rPr lang="en-US" sz="1200" b="0" i="1" smtClean="0">
                            <a:latin typeface="Cambria Math" panose="02040503050406030204" pitchFamily="18" charset="0"/>
                          </a:rPr>
                          <m:t>|</m:t>
                        </m:r>
                        <m:r>
                          <m:rPr>
                            <m:sty m:val="p"/>
                          </m:rPr>
                          <a:rPr lang="en-US" sz="1200">
                            <a:latin typeface="Cambria Math" panose="02040503050406030204" pitchFamily="18" charset="0"/>
                          </a:rPr>
                          <m:t>hat</m:t>
                        </m:r>
                        <m:r>
                          <a:rPr lang="en-US" sz="1200">
                            <a:latin typeface="Cambria Math" panose="02040503050406030204" pitchFamily="18" charset="0"/>
                          </a:rPr>
                          <m:t> </m:t>
                        </m:r>
                        <m:r>
                          <m:rPr>
                            <m:sty m:val="p"/>
                          </m:rPr>
                          <a:rPr lang="en-US" sz="1200" b="0" i="0" smtClean="0">
                            <a:latin typeface="Cambria Math" panose="02040503050406030204" pitchFamily="18" charset="0"/>
                          </a:rPr>
                          <m:t>COVID</m:t>
                        </m:r>
                      </m:e>
                    </m:d>
                  </m:oMath>
                </a14:m>
                <a:endParaRPr lang="en-US" sz="1200" i="1" dirty="0">
                  <a:latin typeface="Cambria Math" panose="02040503050406030204" pitchFamily="18" charset="0"/>
                </a:endParaRPr>
              </a:p>
              <a:p>
                <a:pPr lvl="1"/>
                <a14:m>
                  <m:oMath xmlns:m="http://schemas.openxmlformats.org/officeDocument/2006/math">
                    <m:r>
                      <a:rPr lang="en-US" sz="1200" b="0" i="1" smtClean="0">
                        <a:latin typeface="Cambria Math" panose="02040503050406030204" pitchFamily="18" charset="0"/>
                      </a:rPr>
                      <m:t>𝛽</m:t>
                    </m:r>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Test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negativ</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hat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kein</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COVID</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m:rPr>
                            <m:sty m:val="p"/>
                          </m:rPr>
                          <a:rPr lang="en-US" sz="1200">
                            <a:latin typeface="Cambria Math" panose="02040503050406030204" pitchFamily="18" charset="0"/>
                          </a:rPr>
                          <m:t>hat</m:t>
                        </m:r>
                        <m:r>
                          <a:rPr lang="en-US" sz="1200">
                            <a:latin typeface="Cambria Math" panose="02040503050406030204" pitchFamily="18" charset="0"/>
                          </a:rPr>
                          <m:t> </m:t>
                        </m:r>
                        <m:r>
                          <m:rPr>
                            <m:sty m:val="p"/>
                          </m:rPr>
                          <a:rPr lang="en-US" sz="1200" b="0" i="0" smtClean="0">
                            <a:latin typeface="Cambria Math" panose="02040503050406030204" pitchFamily="18" charset="0"/>
                          </a:rPr>
                          <m:t>kein</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COVID</m:t>
                        </m:r>
                      </m:e>
                    </m:d>
                    <m:r>
                      <a:rPr lang="en-US" sz="1200" b="0" i="1" smtClean="0">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m:rPr>
                            <m:sty m:val="p"/>
                          </m:rPr>
                          <a:rPr lang="en-US" sz="1200">
                            <a:latin typeface="Cambria Math" panose="02040503050406030204" pitchFamily="18" charset="0"/>
                          </a:rPr>
                          <m:t>Test</m:t>
                        </m:r>
                        <m:r>
                          <a:rPr lang="en-US" sz="1200" i="0">
                            <a:latin typeface="Cambria Math" panose="02040503050406030204" pitchFamily="18" charset="0"/>
                          </a:rPr>
                          <m:t> </m:t>
                        </m:r>
                        <m:r>
                          <m:rPr>
                            <m:sty m:val="p"/>
                          </m:rPr>
                          <a:rPr lang="en-US" sz="1200" b="0" i="0" smtClean="0">
                            <a:latin typeface="Cambria Math" panose="02040503050406030204" pitchFamily="18" charset="0"/>
                          </a:rPr>
                          <m:t>negativ</m:t>
                        </m:r>
                        <m:r>
                          <a:rPr lang="en-US" sz="1200" b="0" i="1" smtClean="0">
                            <a:latin typeface="Cambria Math" panose="02040503050406030204" pitchFamily="18" charset="0"/>
                          </a:rPr>
                          <m:t>|</m:t>
                        </m:r>
                        <m:r>
                          <m:rPr>
                            <m:sty m:val="p"/>
                          </m:rPr>
                          <a:rPr lang="en-US" sz="1200">
                            <a:latin typeface="Cambria Math" panose="02040503050406030204" pitchFamily="18" charset="0"/>
                          </a:rPr>
                          <m:t>hat</m:t>
                        </m:r>
                        <m:r>
                          <a:rPr lang="en-US" sz="1200">
                            <a:latin typeface="Cambria Math" panose="02040503050406030204" pitchFamily="18" charset="0"/>
                          </a:rPr>
                          <m:t> </m:t>
                        </m:r>
                        <m:r>
                          <m:rPr>
                            <m:sty m:val="p"/>
                          </m:rPr>
                          <a:rPr lang="en-US" sz="1200" b="0" i="0" smtClean="0">
                            <a:latin typeface="Cambria Math" panose="02040503050406030204" pitchFamily="18" charset="0"/>
                          </a:rPr>
                          <m:t>kein</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COVID</m:t>
                        </m:r>
                      </m:e>
                    </m:d>
                  </m:oMath>
                </a14:m>
                <a:endParaRPr lang="de-DE" sz="1200" dirty="0"/>
              </a:p>
              <a:p>
                <a:pPr lvl="1"/>
                <a:endParaRPr lang="de-DE" dirty="0"/>
              </a:p>
              <a:p>
                <a:endParaRPr lang="en-US" dirty="0"/>
              </a:p>
            </p:txBody>
          </p:sp>
        </mc:Choice>
        <mc:Fallback xmlns="">
          <p:sp>
            <p:nvSpPr>
              <p:cNvPr id="2" name="Text Placeholder 1">
                <a:extLst>
                  <a:ext uri="{FF2B5EF4-FFF2-40B4-BE49-F238E27FC236}">
                    <a16:creationId xmlns:a16="http://schemas.microsoft.com/office/drawing/2014/main" id="{77F098E5-29FC-EA2E-23B4-44AF5F885240}"/>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3"/>
                <a:stretch>
                  <a:fillRect t="-355" r="-36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A291018-3D7A-57B1-EBB5-44B18B57162D}"/>
              </a:ext>
            </a:extLst>
          </p:cNvPr>
          <p:cNvSpPr>
            <a:spLocks noGrp="1"/>
          </p:cNvSpPr>
          <p:nvPr>
            <p:ph type="title"/>
          </p:nvPr>
        </p:nvSpPr>
        <p:spPr/>
        <p:txBody>
          <a:bodyPr/>
          <a:lstStyle/>
          <a:p>
            <a:r>
              <a:rPr lang="de-DE" dirty="0"/>
              <a:t>4-Felder-Tafel</a:t>
            </a:r>
            <a:endParaRPr lang="en-US" dirty="0"/>
          </a:p>
        </p:txBody>
      </p:sp>
      <mc:AlternateContent xmlns:mc="http://schemas.openxmlformats.org/markup-compatibility/2006" xmlns:a14="http://schemas.microsoft.com/office/drawing/2010/main">
        <mc:Choice Requires="a14">
          <p:graphicFrame>
            <p:nvGraphicFramePr>
              <p:cNvPr id="6" name="Tabelle 7">
                <a:extLst>
                  <a:ext uri="{FF2B5EF4-FFF2-40B4-BE49-F238E27FC236}">
                    <a16:creationId xmlns:a16="http://schemas.microsoft.com/office/drawing/2014/main" id="{4D2790E9-802E-F669-3449-13E822D9FA93}"/>
                  </a:ext>
                </a:extLst>
              </p:cNvPr>
              <p:cNvGraphicFramePr>
                <a:graphicFrameLocks noGrp="1"/>
              </p:cNvGraphicFramePr>
              <p:nvPr>
                <p:extLst>
                  <p:ext uri="{D42A27DB-BD31-4B8C-83A1-F6EECF244321}">
                    <p14:modId xmlns:p14="http://schemas.microsoft.com/office/powerpoint/2010/main" val="3736296841"/>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6" name="Tabelle 7">
                <a:extLst>
                  <a:ext uri="{FF2B5EF4-FFF2-40B4-BE49-F238E27FC236}">
                    <a16:creationId xmlns:a16="http://schemas.microsoft.com/office/drawing/2014/main" id="{4D2790E9-802E-F669-3449-13E822D9FA93}"/>
                  </a:ext>
                </a:extLst>
              </p:cNvPr>
              <p:cNvGraphicFramePr>
                <a:graphicFrameLocks noGrp="1"/>
              </p:cNvGraphicFramePr>
              <p:nvPr>
                <p:extLst>
                  <p:ext uri="{D42A27DB-BD31-4B8C-83A1-F6EECF244321}">
                    <p14:modId xmlns:p14="http://schemas.microsoft.com/office/powerpoint/2010/main" val="3736296841"/>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4"/>
                          <a:stretch>
                            <a:fillRect l="-108235" t="-4000" r="-249412" b="-296000"/>
                          </a:stretch>
                        </a:blipFill>
                      </a:tcPr>
                    </a:tc>
                    <a:tc>
                      <a:txBody>
                        <a:bodyPr/>
                        <a:lstStyle/>
                        <a:p>
                          <a:endParaRPr lang="en-DE"/>
                        </a:p>
                      </a:txBody>
                      <a:tcPr>
                        <a:blipFill>
                          <a:blip r:embed="rId4"/>
                          <a:stretch>
                            <a:fillRect l="-155263" t="-4000" r="-85965" b="-296000"/>
                          </a:stretch>
                        </a:blipFill>
                      </a:tcPr>
                    </a:tc>
                    <a:tc>
                      <a:txBody>
                        <a:bodyPr/>
                        <a:lstStyle/>
                        <a:p>
                          <a:endParaRPr lang="en-DE"/>
                        </a:p>
                      </a:txBody>
                      <a:tcPr>
                        <a:blipFill>
                          <a:blip r:embed="rId4"/>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4"/>
                          <a:stretch>
                            <a:fillRect l="-1099" t="-108333" r="-326374" b="-208333"/>
                          </a:stretch>
                        </a:blipFill>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endParaRPr lang="en-DE"/>
                        </a:p>
                      </a:txBody>
                      <a:tcPr>
                        <a:blipFill>
                          <a:blip r:embed="rId4"/>
                          <a:stretch>
                            <a:fillRect l="-1099" t="-200000" r="-326374" b="-100000"/>
                          </a:stretch>
                        </a:blipFill>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304800">
                    <a:tc>
                      <a:txBody>
                        <a:bodyPr/>
                        <a:lstStyle/>
                        <a:p>
                          <a:endParaRPr lang="en-DE"/>
                        </a:p>
                      </a:txBody>
                      <a:tcPr>
                        <a:blipFill>
                          <a:blip r:embed="rId4"/>
                          <a:stretch>
                            <a:fillRect l="-1099" t="-312500" r="-326374" b="-41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le 7">
                <a:extLst>
                  <a:ext uri="{FF2B5EF4-FFF2-40B4-BE49-F238E27FC236}">
                    <a16:creationId xmlns:a16="http://schemas.microsoft.com/office/drawing/2014/main" id="{24BEC349-A66D-0F99-6EEF-409105FFA1EF}"/>
                  </a:ext>
                </a:extLst>
              </p:cNvPr>
              <p:cNvGraphicFramePr>
                <a:graphicFrameLocks noGrp="1"/>
              </p:cNvGraphicFramePr>
              <p:nvPr>
                <p:extLst>
                  <p:ext uri="{D42A27DB-BD31-4B8C-83A1-F6EECF244321}">
                    <p14:modId xmlns:p14="http://schemas.microsoft.com/office/powerpoint/2010/main" val="1543929962"/>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8" name="Tabelle 7">
                <a:extLst>
                  <a:ext uri="{FF2B5EF4-FFF2-40B4-BE49-F238E27FC236}">
                    <a16:creationId xmlns:a16="http://schemas.microsoft.com/office/drawing/2014/main" id="{24BEC349-A66D-0F99-6EEF-409105FFA1EF}"/>
                  </a:ext>
                </a:extLst>
              </p:cNvPr>
              <p:cNvGraphicFramePr>
                <a:graphicFrameLocks noGrp="1"/>
              </p:cNvGraphicFramePr>
              <p:nvPr>
                <p:extLst>
                  <p:ext uri="{D42A27DB-BD31-4B8C-83A1-F6EECF244321}">
                    <p14:modId xmlns:p14="http://schemas.microsoft.com/office/powerpoint/2010/main" val="1543929962"/>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5"/>
                          <a:stretch>
                            <a:fillRect l="-108235" t="-4000" r="-249412" b="-296000"/>
                          </a:stretch>
                        </a:blipFill>
                      </a:tcPr>
                    </a:tc>
                    <a:tc>
                      <a:txBody>
                        <a:bodyPr/>
                        <a:lstStyle/>
                        <a:p>
                          <a:endParaRPr lang="en-DE"/>
                        </a:p>
                      </a:txBody>
                      <a:tcPr>
                        <a:blipFill>
                          <a:blip r:embed="rId5"/>
                          <a:stretch>
                            <a:fillRect l="-155263" t="-4000" r="-85965" b="-296000"/>
                          </a:stretch>
                        </a:blipFill>
                      </a:tcPr>
                    </a:tc>
                    <a:tc>
                      <a:txBody>
                        <a:bodyPr/>
                        <a:lstStyle/>
                        <a:p>
                          <a:endParaRPr lang="en-DE"/>
                        </a:p>
                      </a:txBody>
                      <a:tcPr>
                        <a:blipFill>
                          <a:blip r:embed="rId5"/>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5"/>
                          <a:stretch>
                            <a:fillRect l="-1099" t="-108333" r="-326374" b="-208333"/>
                          </a:stretch>
                        </a:blipFill>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endParaRPr lang="en-DE"/>
                        </a:p>
                      </a:txBody>
                      <a:tcPr>
                        <a:blipFill>
                          <a:blip r:embed="rId5"/>
                          <a:stretch>
                            <a:fillRect l="-1099" t="-200000" r="-326374" b="-100000"/>
                          </a:stretch>
                        </a:blipFill>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304800">
                    <a:tc>
                      <a:txBody>
                        <a:bodyPr/>
                        <a:lstStyle/>
                        <a:p>
                          <a:endParaRPr lang="en-DE"/>
                        </a:p>
                      </a:txBody>
                      <a:tcPr>
                        <a:blipFill>
                          <a:blip r:embed="rId5"/>
                          <a:stretch>
                            <a:fillRect l="-1099" t="-312500" r="-326374" b="-4167"/>
                          </a:stretch>
                        </a:blipFill>
                      </a:tcPr>
                    </a:tc>
                    <a:tc>
                      <a:txBody>
                        <a:bodyPr/>
                        <a:lstStyle/>
                        <a:p>
                          <a:endParaRPr lang="en-DE"/>
                        </a:p>
                      </a:txBody>
                      <a:tcPr marL="18000" marR="18000" marT="10800" marB="10800" anchor="ctr">
                        <a:blipFill>
                          <a:blip r:embed="rId5"/>
                          <a:stretch>
                            <a:fillRect l="-108235" t="-312500" r="-249412" b="-4167"/>
                          </a:stretch>
                        </a:blipFill>
                      </a:tcPr>
                    </a:tc>
                    <a:tc>
                      <a:txBody>
                        <a:bodyPr/>
                        <a:lstStyle/>
                        <a:p>
                          <a:endParaRPr lang="en-DE"/>
                        </a:p>
                      </a:txBody>
                      <a:tcPr marL="18000" marR="18000" marT="10800" marB="10800" anchor="ctr">
                        <a:blipFill>
                          <a:blip r:embed="rId5"/>
                          <a:stretch>
                            <a:fillRect l="-155263" t="-312500" r="-85965" b="-4167"/>
                          </a:stretch>
                        </a:blipFill>
                      </a:tcPr>
                    </a:tc>
                    <a:tc>
                      <a:txBody>
                        <a:bodyPr/>
                        <a:lstStyle/>
                        <a:p>
                          <a:endParaRPr lang="en-DE"/>
                        </a:p>
                      </a:txBody>
                      <a:tcPr marL="18000" marR="18000" marT="10800" marB="10800" anchor="ctr">
                        <a:blipFill>
                          <a:blip r:embed="rId5"/>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elle 7">
                <a:extLst>
                  <a:ext uri="{FF2B5EF4-FFF2-40B4-BE49-F238E27FC236}">
                    <a16:creationId xmlns:a16="http://schemas.microsoft.com/office/drawing/2014/main" id="{62221D09-669B-BBBA-0CF1-B37D935E3334}"/>
                  </a:ext>
                </a:extLst>
              </p:cNvPr>
              <p:cNvGraphicFramePr>
                <a:graphicFrameLocks noGrp="1"/>
              </p:cNvGraphicFramePr>
              <p:nvPr>
                <p:extLst>
                  <p:ext uri="{D42A27DB-BD31-4B8C-83A1-F6EECF244321}">
                    <p14:modId xmlns:p14="http://schemas.microsoft.com/office/powerpoint/2010/main" val="2821641483"/>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𝛼</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0.9985−</m:t>
                                </m:r>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0.0015−</m:t>
                                </m:r>
                                <m:r>
                                  <a:rPr lang="en-US" sz="1400" b="0" i="1" smtClean="0">
                                    <a:latin typeface="Cambria Math" panose="02040503050406030204" pitchFamily="18" charset="0"/>
                                  </a:rPr>
                                  <m:t>𝛼</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0" name="Tabelle 7">
                <a:extLst>
                  <a:ext uri="{FF2B5EF4-FFF2-40B4-BE49-F238E27FC236}">
                    <a16:creationId xmlns:a16="http://schemas.microsoft.com/office/drawing/2014/main" id="{62221D09-669B-BBBA-0CF1-B37D935E3334}"/>
                  </a:ext>
                </a:extLst>
              </p:cNvPr>
              <p:cNvGraphicFramePr>
                <a:graphicFrameLocks noGrp="1"/>
              </p:cNvGraphicFramePr>
              <p:nvPr>
                <p:extLst>
                  <p:ext uri="{D42A27DB-BD31-4B8C-83A1-F6EECF244321}">
                    <p14:modId xmlns:p14="http://schemas.microsoft.com/office/powerpoint/2010/main" val="2821641483"/>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6"/>
                          <a:stretch>
                            <a:fillRect l="-108235" t="-4000" r="-249412" b="-296000"/>
                          </a:stretch>
                        </a:blipFill>
                      </a:tcPr>
                    </a:tc>
                    <a:tc>
                      <a:txBody>
                        <a:bodyPr/>
                        <a:lstStyle/>
                        <a:p>
                          <a:endParaRPr lang="en-DE"/>
                        </a:p>
                      </a:txBody>
                      <a:tcPr>
                        <a:blipFill>
                          <a:blip r:embed="rId6"/>
                          <a:stretch>
                            <a:fillRect l="-155263" t="-4000" r="-85965" b="-296000"/>
                          </a:stretch>
                        </a:blipFill>
                      </a:tcPr>
                    </a:tc>
                    <a:tc>
                      <a:txBody>
                        <a:bodyPr/>
                        <a:lstStyle/>
                        <a:p>
                          <a:endParaRPr lang="en-DE"/>
                        </a:p>
                      </a:txBody>
                      <a:tcPr>
                        <a:blipFill>
                          <a:blip r:embed="rId6"/>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6"/>
                          <a:stretch>
                            <a:fillRect l="-1099" t="-108333" r="-326374" b="-208333"/>
                          </a:stretch>
                        </a:blipFill>
                      </a:tcPr>
                    </a:tc>
                    <a:tc>
                      <a:txBody>
                        <a:bodyPr/>
                        <a:lstStyle/>
                        <a:p>
                          <a:endParaRPr lang="en-DE"/>
                        </a:p>
                      </a:txBody>
                      <a:tcPr marL="18000" marR="18000" marT="10800" marB="10800" anchor="ctr">
                        <a:blipFill>
                          <a:blip r:embed="rId6"/>
                          <a:stretch>
                            <a:fillRect l="-108235" t="-108333" r="-249412" b="-208333"/>
                          </a:stretch>
                        </a:blipFill>
                      </a:tcPr>
                    </a:tc>
                    <a:tc>
                      <a:txBody>
                        <a:bodyPr/>
                        <a:lstStyle/>
                        <a:p>
                          <a:endParaRPr lang="en-DE"/>
                        </a:p>
                      </a:txBody>
                      <a:tcPr marL="18000" marR="18000" marT="10800" marB="10800" anchor="ctr">
                        <a:blipFill>
                          <a:blip r:embed="rId6"/>
                          <a:stretch>
                            <a:fillRect l="-155263" t="-108333" r="-85965" b="-208333"/>
                          </a:stretch>
                        </a:blipFill>
                      </a:tcP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endParaRPr lang="en-DE"/>
                        </a:p>
                      </a:txBody>
                      <a:tcPr>
                        <a:blipFill>
                          <a:blip r:embed="rId6"/>
                          <a:stretch>
                            <a:fillRect l="-1099" t="-200000" r="-326374" b="-100000"/>
                          </a:stretch>
                        </a:blipFill>
                      </a:tcPr>
                    </a:tc>
                    <a:tc>
                      <a:txBody>
                        <a:bodyPr/>
                        <a:lstStyle/>
                        <a:p>
                          <a:endParaRPr lang="en-DE"/>
                        </a:p>
                      </a:txBody>
                      <a:tcPr marL="18000" marR="18000" marT="10800" marB="10800" anchor="ctr">
                        <a:blipFill>
                          <a:blip r:embed="rId6"/>
                          <a:stretch>
                            <a:fillRect l="-108235" t="-200000" r="-249412" b="-100000"/>
                          </a:stretch>
                        </a:blipFill>
                      </a:tcPr>
                    </a:tc>
                    <a:tc>
                      <a:txBody>
                        <a:bodyPr/>
                        <a:lstStyle/>
                        <a:p>
                          <a:endParaRPr lang="en-DE"/>
                        </a:p>
                      </a:txBody>
                      <a:tcPr marL="18000" marR="18000" marT="10800" marB="10800" anchor="ctr">
                        <a:blipFill>
                          <a:blip r:embed="rId6"/>
                          <a:stretch>
                            <a:fillRect l="-155263" t="-200000" r="-85965" b="-100000"/>
                          </a:stretch>
                        </a:blipFill>
                      </a:tcP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304800">
                    <a:tc>
                      <a:txBody>
                        <a:bodyPr/>
                        <a:lstStyle/>
                        <a:p>
                          <a:endParaRPr lang="en-DE"/>
                        </a:p>
                      </a:txBody>
                      <a:tcPr>
                        <a:blipFill>
                          <a:blip r:embed="rId6"/>
                          <a:stretch>
                            <a:fillRect l="-1099" t="-312500" r="-326374" b="-4167"/>
                          </a:stretch>
                        </a:blipFill>
                      </a:tcPr>
                    </a:tc>
                    <a:tc>
                      <a:txBody>
                        <a:bodyPr/>
                        <a:lstStyle/>
                        <a:p>
                          <a:endParaRPr lang="en-DE"/>
                        </a:p>
                      </a:txBody>
                      <a:tcPr marL="18000" marR="18000" marT="10800" marB="10800" anchor="ctr">
                        <a:blipFill>
                          <a:blip r:embed="rId6"/>
                          <a:stretch>
                            <a:fillRect l="-108235" t="-312500" r="-249412" b="-4167"/>
                          </a:stretch>
                        </a:blipFill>
                      </a:tcPr>
                    </a:tc>
                    <a:tc>
                      <a:txBody>
                        <a:bodyPr/>
                        <a:lstStyle/>
                        <a:p>
                          <a:endParaRPr lang="en-DE"/>
                        </a:p>
                      </a:txBody>
                      <a:tcPr marL="18000" marR="18000" marT="10800" marB="10800" anchor="ctr">
                        <a:blipFill>
                          <a:blip r:embed="rId6"/>
                          <a:stretch>
                            <a:fillRect l="-155263" t="-312500" r="-85965" b="-4167"/>
                          </a:stretch>
                        </a:blipFill>
                      </a:tcPr>
                    </a:tc>
                    <a:tc>
                      <a:txBody>
                        <a:bodyPr/>
                        <a:lstStyle/>
                        <a:p>
                          <a:endParaRPr lang="en-DE"/>
                        </a:p>
                      </a:txBody>
                      <a:tcPr marL="18000" marR="18000" marT="10800" marB="10800" anchor="ctr">
                        <a:blipFill>
                          <a:blip r:embed="rId6"/>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elle 7">
                <a:extLst>
                  <a:ext uri="{FF2B5EF4-FFF2-40B4-BE49-F238E27FC236}">
                    <a16:creationId xmlns:a16="http://schemas.microsoft.com/office/drawing/2014/main" id="{79C41B50-C9EE-8E8A-8708-3B237F14BD5F}"/>
                  </a:ext>
                </a:extLst>
              </p:cNvPr>
              <p:cNvGraphicFramePr>
                <a:graphicFrameLocks noGrp="1"/>
              </p:cNvGraphicFramePr>
              <p:nvPr>
                <p:extLst>
                  <p:ext uri="{D42A27DB-BD31-4B8C-83A1-F6EECF244321}">
                    <p14:modId xmlns:p14="http://schemas.microsoft.com/office/powerpoint/2010/main" val="2261545679"/>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𝛼</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0.9985−</m:t>
                                </m:r>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𝛼</m:t>
                                </m:r>
                                <m:r>
                                  <a:rPr lang="en-US" sz="1400" b="0" i="1" smtClean="0">
                                    <a:latin typeface="Cambria Math" panose="02040503050406030204" pitchFamily="18" charset="0"/>
                                  </a:rPr>
                                  <m:t>+0.9985−</m:t>
                                </m:r>
                                <m:r>
                                  <a:rPr lang="en-US" sz="1400" b="0" i="1" smtClean="0">
                                    <a:latin typeface="Cambria Math" panose="02040503050406030204" pitchFamily="18" charset="0"/>
                                  </a:rPr>
                                  <m:t>𝛽</m:t>
                                </m:r>
                              </m:oMath>
                            </m:oMathPara>
                          </a14:m>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0.0015−</m:t>
                                </m:r>
                                <m:r>
                                  <a:rPr lang="en-US" sz="1400" b="0" i="1" smtClean="0">
                                    <a:latin typeface="Cambria Math" panose="02040503050406030204" pitchFamily="18" charset="0"/>
                                  </a:rPr>
                                  <m:t>𝛼</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r>
                                  <a:rPr lang="en-US" sz="1400" b="0" i="1" smtClean="0">
                                    <a:latin typeface="Cambria Math" panose="02040503050406030204" pitchFamily="18" charset="0"/>
                                  </a:rPr>
                                  <m:t>+0.0015−</m:t>
                                </m:r>
                                <m:r>
                                  <a:rPr lang="en-US" sz="1400" b="0" i="1" smtClean="0">
                                    <a:latin typeface="Cambria Math" panose="02040503050406030204" pitchFamily="18" charset="0"/>
                                  </a:rPr>
                                  <m:t>𝛼</m:t>
                                </m:r>
                              </m:oMath>
                            </m:oMathPara>
                          </a14:m>
                          <a:endParaRPr lang="de-DE" sz="1400" i="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1" name="Tabelle 7">
                <a:extLst>
                  <a:ext uri="{FF2B5EF4-FFF2-40B4-BE49-F238E27FC236}">
                    <a16:creationId xmlns:a16="http://schemas.microsoft.com/office/drawing/2014/main" id="{79C41B50-C9EE-8E8A-8708-3B237F14BD5F}"/>
                  </a:ext>
                </a:extLst>
              </p:cNvPr>
              <p:cNvGraphicFramePr>
                <a:graphicFrameLocks noGrp="1"/>
              </p:cNvGraphicFramePr>
              <p:nvPr>
                <p:extLst>
                  <p:ext uri="{D42A27DB-BD31-4B8C-83A1-F6EECF244321}">
                    <p14:modId xmlns:p14="http://schemas.microsoft.com/office/powerpoint/2010/main" val="2261545679"/>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7"/>
                          <a:stretch>
                            <a:fillRect l="-108235" t="-4000" r="-249412" b="-296000"/>
                          </a:stretch>
                        </a:blipFill>
                      </a:tcPr>
                    </a:tc>
                    <a:tc>
                      <a:txBody>
                        <a:bodyPr/>
                        <a:lstStyle/>
                        <a:p>
                          <a:endParaRPr lang="en-DE"/>
                        </a:p>
                      </a:txBody>
                      <a:tcPr>
                        <a:blipFill>
                          <a:blip r:embed="rId7"/>
                          <a:stretch>
                            <a:fillRect l="-155263" t="-4000" r="-85965" b="-296000"/>
                          </a:stretch>
                        </a:blipFill>
                      </a:tcPr>
                    </a:tc>
                    <a:tc>
                      <a:txBody>
                        <a:bodyPr/>
                        <a:lstStyle/>
                        <a:p>
                          <a:endParaRPr lang="en-DE"/>
                        </a:p>
                      </a:txBody>
                      <a:tcPr>
                        <a:blipFill>
                          <a:blip r:embed="rId7"/>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7"/>
                          <a:stretch>
                            <a:fillRect l="-1099" t="-108333" r="-326374" b="-208333"/>
                          </a:stretch>
                        </a:blipFill>
                      </a:tcPr>
                    </a:tc>
                    <a:tc>
                      <a:txBody>
                        <a:bodyPr/>
                        <a:lstStyle/>
                        <a:p>
                          <a:endParaRPr lang="en-DE"/>
                        </a:p>
                      </a:txBody>
                      <a:tcPr marL="18000" marR="18000" marT="10800" marB="10800" anchor="ctr">
                        <a:blipFill>
                          <a:blip r:embed="rId7"/>
                          <a:stretch>
                            <a:fillRect l="-108235" t="-108333" r="-249412" b="-208333"/>
                          </a:stretch>
                        </a:blipFill>
                      </a:tcPr>
                    </a:tc>
                    <a:tc>
                      <a:txBody>
                        <a:bodyPr/>
                        <a:lstStyle/>
                        <a:p>
                          <a:endParaRPr lang="en-DE"/>
                        </a:p>
                      </a:txBody>
                      <a:tcPr marL="18000" marR="18000" marT="10800" marB="10800" anchor="ctr">
                        <a:blipFill>
                          <a:blip r:embed="rId7"/>
                          <a:stretch>
                            <a:fillRect l="-155263" t="-108333" r="-85965" b="-208333"/>
                          </a:stretch>
                        </a:blipFill>
                      </a:tcPr>
                    </a:tc>
                    <a:tc>
                      <a:txBody>
                        <a:bodyPr/>
                        <a:lstStyle/>
                        <a:p>
                          <a:endParaRPr lang="en-DE"/>
                        </a:p>
                      </a:txBody>
                      <a:tcPr marL="18000" marR="18000" marT="10800" marB="10800" anchor="ctr">
                        <a:blipFill>
                          <a:blip r:embed="rId7"/>
                          <a:stretch>
                            <a:fillRect l="-303125" t="-108333" r="-2083" b="-208333"/>
                          </a:stretch>
                        </a:blipFill>
                      </a:tcPr>
                    </a:tc>
                    <a:extLst>
                      <a:ext uri="{0D108BD9-81ED-4DB2-BD59-A6C34878D82A}">
                        <a16:rowId xmlns:a16="http://schemas.microsoft.com/office/drawing/2014/main" val="133839504"/>
                      </a:ext>
                    </a:extLst>
                  </a:tr>
                  <a:tr h="307526">
                    <a:tc>
                      <a:txBody>
                        <a:bodyPr/>
                        <a:lstStyle/>
                        <a:p>
                          <a:endParaRPr lang="en-DE"/>
                        </a:p>
                      </a:txBody>
                      <a:tcPr>
                        <a:blipFill>
                          <a:blip r:embed="rId7"/>
                          <a:stretch>
                            <a:fillRect l="-1099" t="-200000" r="-326374" b="-100000"/>
                          </a:stretch>
                        </a:blipFill>
                      </a:tcPr>
                    </a:tc>
                    <a:tc>
                      <a:txBody>
                        <a:bodyPr/>
                        <a:lstStyle/>
                        <a:p>
                          <a:endParaRPr lang="en-DE"/>
                        </a:p>
                      </a:txBody>
                      <a:tcPr marL="18000" marR="18000" marT="10800" marB="10800" anchor="ctr">
                        <a:blipFill>
                          <a:blip r:embed="rId7"/>
                          <a:stretch>
                            <a:fillRect l="-108235" t="-200000" r="-249412" b="-100000"/>
                          </a:stretch>
                        </a:blipFill>
                      </a:tcPr>
                    </a:tc>
                    <a:tc>
                      <a:txBody>
                        <a:bodyPr/>
                        <a:lstStyle/>
                        <a:p>
                          <a:endParaRPr lang="en-DE"/>
                        </a:p>
                      </a:txBody>
                      <a:tcPr marL="18000" marR="18000" marT="10800" marB="10800" anchor="ctr">
                        <a:blipFill>
                          <a:blip r:embed="rId7"/>
                          <a:stretch>
                            <a:fillRect l="-155263" t="-200000" r="-85965" b="-100000"/>
                          </a:stretch>
                        </a:blipFill>
                      </a:tcPr>
                    </a:tc>
                    <a:tc>
                      <a:txBody>
                        <a:bodyPr/>
                        <a:lstStyle/>
                        <a:p>
                          <a:endParaRPr lang="en-DE"/>
                        </a:p>
                      </a:txBody>
                      <a:tcPr marL="18000" marR="18000" marT="10800" marB="10800" anchor="ctr">
                        <a:blipFill>
                          <a:blip r:embed="rId7"/>
                          <a:stretch>
                            <a:fillRect l="-303125" t="-200000" r="-2083" b="-100000"/>
                          </a:stretch>
                        </a:blipFill>
                      </a:tcPr>
                    </a:tc>
                    <a:extLst>
                      <a:ext uri="{0D108BD9-81ED-4DB2-BD59-A6C34878D82A}">
                        <a16:rowId xmlns:a16="http://schemas.microsoft.com/office/drawing/2014/main" val="28364145"/>
                      </a:ext>
                    </a:extLst>
                  </a:tr>
                  <a:tr h="304800">
                    <a:tc>
                      <a:txBody>
                        <a:bodyPr/>
                        <a:lstStyle/>
                        <a:p>
                          <a:endParaRPr lang="en-DE"/>
                        </a:p>
                      </a:txBody>
                      <a:tcPr>
                        <a:blipFill>
                          <a:blip r:embed="rId7"/>
                          <a:stretch>
                            <a:fillRect l="-1099" t="-312500" r="-326374" b="-4167"/>
                          </a:stretch>
                        </a:blipFill>
                      </a:tcPr>
                    </a:tc>
                    <a:tc>
                      <a:txBody>
                        <a:bodyPr/>
                        <a:lstStyle/>
                        <a:p>
                          <a:endParaRPr lang="en-DE"/>
                        </a:p>
                      </a:txBody>
                      <a:tcPr marL="18000" marR="18000" marT="10800" marB="10800" anchor="ctr">
                        <a:blipFill>
                          <a:blip r:embed="rId7"/>
                          <a:stretch>
                            <a:fillRect l="-108235" t="-312500" r="-249412" b="-4167"/>
                          </a:stretch>
                        </a:blipFill>
                      </a:tcPr>
                    </a:tc>
                    <a:tc>
                      <a:txBody>
                        <a:bodyPr/>
                        <a:lstStyle/>
                        <a:p>
                          <a:endParaRPr lang="en-DE"/>
                        </a:p>
                      </a:txBody>
                      <a:tcPr marL="18000" marR="18000" marT="10800" marB="10800" anchor="ctr">
                        <a:blipFill>
                          <a:blip r:embed="rId7"/>
                          <a:stretch>
                            <a:fillRect l="-155263" t="-312500" r="-85965" b="-4167"/>
                          </a:stretch>
                        </a:blipFill>
                      </a:tcPr>
                    </a:tc>
                    <a:tc>
                      <a:txBody>
                        <a:bodyPr/>
                        <a:lstStyle/>
                        <a:p>
                          <a:endParaRPr lang="en-DE"/>
                        </a:p>
                      </a:txBody>
                      <a:tcPr marL="18000" marR="18000" marT="10800" marB="10800" anchor="ctr">
                        <a:blipFill>
                          <a:blip r:embed="rId7"/>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le 7">
                <a:extLst>
                  <a:ext uri="{FF2B5EF4-FFF2-40B4-BE49-F238E27FC236}">
                    <a16:creationId xmlns:a16="http://schemas.microsoft.com/office/drawing/2014/main" id="{3B49CAB5-00C4-10B7-CC03-6005B5EEDDF9}"/>
                  </a:ext>
                </a:extLst>
              </p:cNvPr>
              <p:cNvGraphicFramePr>
                <a:graphicFrameLocks noGrp="1"/>
              </p:cNvGraphicFramePr>
              <p:nvPr>
                <p:extLst>
                  <p:ext uri="{D42A27DB-BD31-4B8C-83A1-F6EECF244321}">
                    <p14:modId xmlns:p14="http://schemas.microsoft.com/office/powerpoint/2010/main" val="3826940596"/>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0.00147</m:t>
                                </m:r>
                              </m:oMath>
                            </m:oMathPara>
                          </a14:m>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0.9985−</m:t>
                                </m:r>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0.99997−</m:t>
                                </m:r>
                                <m:r>
                                  <a:rPr lang="en-US" sz="1400" b="0" i="1" smtClean="0">
                                    <a:latin typeface="Cambria Math" panose="02040503050406030204" pitchFamily="18" charset="0"/>
                                  </a:rPr>
                                  <m:t>𝛽</m:t>
                                </m:r>
                              </m:oMath>
                            </m:oMathPara>
                          </a14:m>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0.00003</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0.00003</m:t>
                                </m:r>
                                <m:r>
                                  <a:rPr lang="en-US" sz="1400" b="0" i="1" smtClean="0">
                                    <a:latin typeface="Cambria Math" panose="02040503050406030204" pitchFamily="18" charset="0"/>
                                  </a:rPr>
                                  <m:t>+</m:t>
                                </m:r>
                                <m:r>
                                  <a:rPr lang="en-US" sz="1400" b="0" i="1" smtClean="0">
                                    <a:latin typeface="Cambria Math" panose="02040503050406030204" pitchFamily="18" charset="0"/>
                                  </a:rPr>
                                  <m:t>𝛽</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2" name="Tabelle 7">
                <a:extLst>
                  <a:ext uri="{FF2B5EF4-FFF2-40B4-BE49-F238E27FC236}">
                    <a16:creationId xmlns:a16="http://schemas.microsoft.com/office/drawing/2014/main" id="{3B49CAB5-00C4-10B7-CC03-6005B5EEDDF9}"/>
                  </a:ext>
                </a:extLst>
              </p:cNvPr>
              <p:cNvGraphicFramePr>
                <a:graphicFrameLocks noGrp="1"/>
              </p:cNvGraphicFramePr>
              <p:nvPr>
                <p:extLst>
                  <p:ext uri="{D42A27DB-BD31-4B8C-83A1-F6EECF244321}">
                    <p14:modId xmlns:p14="http://schemas.microsoft.com/office/powerpoint/2010/main" val="3826940596"/>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8"/>
                          <a:stretch>
                            <a:fillRect l="-108235" t="-4000" r="-249412" b="-296000"/>
                          </a:stretch>
                        </a:blipFill>
                      </a:tcPr>
                    </a:tc>
                    <a:tc>
                      <a:txBody>
                        <a:bodyPr/>
                        <a:lstStyle/>
                        <a:p>
                          <a:endParaRPr lang="en-DE"/>
                        </a:p>
                      </a:txBody>
                      <a:tcPr>
                        <a:blipFill>
                          <a:blip r:embed="rId8"/>
                          <a:stretch>
                            <a:fillRect l="-155263" t="-4000" r="-85965" b="-296000"/>
                          </a:stretch>
                        </a:blipFill>
                      </a:tcPr>
                    </a:tc>
                    <a:tc>
                      <a:txBody>
                        <a:bodyPr/>
                        <a:lstStyle/>
                        <a:p>
                          <a:endParaRPr lang="en-DE"/>
                        </a:p>
                      </a:txBody>
                      <a:tcPr>
                        <a:blipFill>
                          <a:blip r:embed="rId8"/>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8"/>
                          <a:stretch>
                            <a:fillRect l="-1099" t="-108333" r="-326374" b="-208333"/>
                          </a:stretch>
                        </a:blipFill>
                      </a:tcPr>
                    </a:tc>
                    <a:tc>
                      <a:txBody>
                        <a:bodyPr/>
                        <a:lstStyle/>
                        <a:p>
                          <a:endParaRPr lang="en-DE"/>
                        </a:p>
                      </a:txBody>
                      <a:tcPr marL="18000" marR="18000" marT="10800" marB="10800" anchor="ctr">
                        <a:blipFill>
                          <a:blip r:embed="rId8"/>
                          <a:stretch>
                            <a:fillRect l="-108235" t="-108333" r="-249412" b="-208333"/>
                          </a:stretch>
                        </a:blipFill>
                      </a:tcPr>
                    </a:tc>
                    <a:tc>
                      <a:txBody>
                        <a:bodyPr/>
                        <a:lstStyle/>
                        <a:p>
                          <a:endParaRPr lang="en-DE"/>
                        </a:p>
                      </a:txBody>
                      <a:tcPr marL="18000" marR="18000" marT="10800" marB="10800" anchor="ctr">
                        <a:blipFill>
                          <a:blip r:embed="rId8"/>
                          <a:stretch>
                            <a:fillRect l="-155263" t="-108333" r="-85965" b="-208333"/>
                          </a:stretch>
                        </a:blipFill>
                      </a:tcPr>
                    </a:tc>
                    <a:tc>
                      <a:txBody>
                        <a:bodyPr/>
                        <a:lstStyle/>
                        <a:p>
                          <a:endParaRPr lang="en-DE"/>
                        </a:p>
                      </a:txBody>
                      <a:tcPr marL="18000" marR="18000" marT="10800" marB="10800" anchor="ctr">
                        <a:blipFill>
                          <a:blip r:embed="rId8"/>
                          <a:stretch>
                            <a:fillRect l="-303125" t="-108333" r="-2083" b="-208333"/>
                          </a:stretch>
                        </a:blipFill>
                      </a:tcPr>
                    </a:tc>
                    <a:extLst>
                      <a:ext uri="{0D108BD9-81ED-4DB2-BD59-A6C34878D82A}">
                        <a16:rowId xmlns:a16="http://schemas.microsoft.com/office/drawing/2014/main" val="133839504"/>
                      </a:ext>
                    </a:extLst>
                  </a:tr>
                  <a:tr h="307526">
                    <a:tc>
                      <a:txBody>
                        <a:bodyPr/>
                        <a:lstStyle/>
                        <a:p>
                          <a:endParaRPr lang="en-DE"/>
                        </a:p>
                      </a:txBody>
                      <a:tcPr>
                        <a:blipFill>
                          <a:blip r:embed="rId8"/>
                          <a:stretch>
                            <a:fillRect l="-1099" t="-200000" r="-326374" b="-100000"/>
                          </a:stretch>
                        </a:blipFill>
                      </a:tcPr>
                    </a:tc>
                    <a:tc>
                      <a:txBody>
                        <a:bodyPr/>
                        <a:lstStyle/>
                        <a:p>
                          <a:endParaRPr lang="en-DE"/>
                        </a:p>
                      </a:txBody>
                      <a:tcPr marL="18000" marR="18000" marT="10800" marB="10800" anchor="ctr">
                        <a:blipFill>
                          <a:blip r:embed="rId8"/>
                          <a:stretch>
                            <a:fillRect l="-108235" t="-200000" r="-249412" b="-100000"/>
                          </a:stretch>
                        </a:blipFill>
                      </a:tcPr>
                    </a:tc>
                    <a:tc>
                      <a:txBody>
                        <a:bodyPr/>
                        <a:lstStyle/>
                        <a:p>
                          <a:endParaRPr lang="en-DE"/>
                        </a:p>
                      </a:txBody>
                      <a:tcPr marL="18000" marR="18000" marT="10800" marB="10800" anchor="ctr">
                        <a:blipFill>
                          <a:blip r:embed="rId8"/>
                          <a:stretch>
                            <a:fillRect l="-155263" t="-200000" r="-85965" b="-100000"/>
                          </a:stretch>
                        </a:blipFill>
                      </a:tcPr>
                    </a:tc>
                    <a:tc>
                      <a:txBody>
                        <a:bodyPr/>
                        <a:lstStyle/>
                        <a:p>
                          <a:endParaRPr lang="en-DE"/>
                        </a:p>
                      </a:txBody>
                      <a:tcPr marL="18000" marR="18000" marT="10800" marB="10800" anchor="ctr">
                        <a:blipFill>
                          <a:blip r:embed="rId8"/>
                          <a:stretch>
                            <a:fillRect l="-303125" t="-200000" r="-2083" b="-100000"/>
                          </a:stretch>
                        </a:blipFill>
                      </a:tcPr>
                    </a:tc>
                    <a:extLst>
                      <a:ext uri="{0D108BD9-81ED-4DB2-BD59-A6C34878D82A}">
                        <a16:rowId xmlns:a16="http://schemas.microsoft.com/office/drawing/2014/main" val="28364145"/>
                      </a:ext>
                    </a:extLst>
                  </a:tr>
                  <a:tr h="304800">
                    <a:tc>
                      <a:txBody>
                        <a:bodyPr/>
                        <a:lstStyle/>
                        <a:p>
                          <a:endParaRPr lang="en-DE"/>
                        </a:p>
                      </a:txBody>
                      <a:tcPr>
                        <a:blipFill>
                          <a:blip r:embed="rId8"/>
                          <a:stretch>
                            <a:fillRect l="-1099" t="-312500" r="-326374" b="-4167"/>
                          </a:stretch>
                        </a:blipFill>
                      </a:tcPr>
                    </a:tc>
                    <a:tc>
                      <a:txBody>
                        <a:bodyPr/>
                        <a:lstStyle/>
                        <a:p>
                          <a:endParaRPr lang="en-DE"/>
                        </a:p>
                      </a:txBody>
                      <a:tcPr marL="18000" marR="18000" marT="10800" marB="10800" anchor="ctr">
                        <a:blipFill>
                          <a:blip r:embed="rId8"/>
                          <a:stretch>
                            <a:fillRect l="-108235" t="-312500" r="-249412" b="-4167"/>
                          </a:stretch>
                        </a:blipFill>
                      </a:tcPr>
                    </a:tc>
                    <a:tc>
                      <a:txBody>
                        <a:bodyPr/>
                        <a:lstStyle/>
                        <a:p>
                          <a:endParaRPr lang="en-DE"/>
                        </a:p>
                      </a:txBody>
                      <a:tcPr marL="18000" marR="18000" marT="10800" marB="10800" anchor="ctr">
                        <a:blipFill>
                          <a:blip r:embed="rId8"/>
                          <a:stretch>
                            <a:fillRect l="-155263" t="-312500" r="-85965" b="-4167"/>
                          </a:stretch>
                        </a:blipFill>
                      </a:tcPr>
                    </a:tc>
                    <a:tc>
                      <a:txBody>
                        <a:bodyPr/>
                        <a:lstStyle/>
                        <a:p>
                          <a:endParaRPr lang="en-DE"/>
                        </a:p>
                      </a:txBody>
                      <a:tcPr marL="18000" marR="18000" marT="10800" marB="10800" anchor="ctr">
                        <a:blipFill>
                          <a:blip r:embed="rId8"/>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elle 7">
                <a:extLst>
                  <a:ext uri="{FF2B5EF4-FFF2-40B4-BE49-F238E27FC236}">
                    <a16:creationId xmlns:a16="http://schemas.microsoft.com/office/drawing/2014/main" id="{50A2EA3E-A03B-5417-2EA9-E0EEA313B271}"/>
                  </a:ext>
                </a:extLst>
              </p:cNvPr>
              <p:cNvGraphicFramePr>
                <a:graphicFrameLocks noGrp="1"/>
              </p:cNvGraphicFramePr>
              <p:nvPr>
                <p:extLst>
                  <p:ext uri="{D42A27DB-BD31-4B8C-83A1-F6EECF244321}">
                    <p14:modId xmlns:p14="http://schemas.microsoft.com/office/powerpoint/2010/main" val="3657256527"/>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0.00147</m:t>
                                </m:r>
                              </m:oMath>
                            </m:oMathPara>
                          </a14:m>
                          <a:endParaRPr/>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0.009985</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0.011455</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0.00003</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0.988515</m:t>
                                </m:r>
                              </m:oMath>
                            </m:oMathPara>
                          </a14:m>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0.988545</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3" name="Tabelle 7">
                <a:extLst>
                  <a:ext uri="{FF2B5EF4-FFF2-40B4-BE49-F238E27FC236}">
                    <a16:creationId xmlns:a16="http://schemas.microsoft.com/office/drawing/2014/main" id="{50A2EA3E-A03B-5417-2EA9-E0EEA313B271}"/>
                  </a:ext>
                </a:extLst>
              </p:cNvPr>
              <p:cNvGraphicFramePr>
                <a:graphicFrameLocks noGrp="1"/>
              </p:cNvGraphicFramePr>
              <p:nvPr>
                <p:extLst>
                  <p:ext uri="{D42A27DB-BD31-4B8C-83A1-F6EECF244321}">
                    <p14:modId xmlns:p14="http://schemas.microsoft.com/office/powerpoint/2010/main" val="3657256527"/>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9"/>
                          <a:stretch>
                            <a:fillRect l="-108235" t="-4000" r="-249412" b="-296000"/>
                          </a:stretch>
                        </a:blipFill>
                      </a:tcPr>
                    </a:tc>
                    <a:tc>
                      <a:txBody>
                        <a:bodyPr/>
                        <a:lstStyle/>
                        <a:p>
                          <a:endParaRPr lang="en-DE"/>
                        </a:p>
                      </a:txBody>
                      <a:tcPr>
                        <a:blipFill>
                          <a:blip r:embed="rId9"/>
                          <a:stretch>
                            <a:fillRect l="-155263" t="-4000" r="-85965" b="-296000"/>
                          </a:stretch>
                        </a:blipFill>
                      </a:tcPr>
                    </a:tc>
                    <a:tc>
                      <a:txBody>
                        <a:bodyPr/>
                        <a:lstStyle/>
                        <a:p>
                          <a:endParaRPr lang="en-DE"/>
                        </a:p>
                      </a:txBody>
                      <a:tcPr>
                        <a:blipFill>
                          <a:blip r:embed="rId9"/>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9"/>
                          <a:stretch>
                            <a:fillRect l="-1099" t="-108333" r="-326374" b="-208333"/>
                          </a:stretch>
                        </a:blipFill>
                      </a:tcPr>
                    </a:tc>
                    <a:tc>
                      <a:txBody>
                        <a:bodyPr/>
                        <a:lstStyle/>
                        <a:p>
                          <a:endParaRPr lang="en-DE"/>
                        </a:p>
                      </a:txBody>
                      <a:tcPr marL="18000" marR="18000" marT="10800" marB="10800" anchor="ctr">
                        <a:blipFill>
                          <a:blip r:embed="rId9"/>
                          <a:stretch>
                            <a:fillRect l="-108235" t="-108333" r="-249412" b="-208333"/>
                          </a:stretch>
                        </a:blipFill>
                      </a:tcPr>
                    </a:tc>
                    <a:tc>
                      <a:txBody>
                        <a:bodyPr/>
                        <a:lstStyle/>
                        <a:p>
                          <a:endParaRPr lang="en-DE"/>
                        </a:p>
                      </a:txBody>
                      <a:tcPr marL="18000" marR="18000" marT="10800" marB="10800" anchor="ctr">
                        <a:blipFill>
                          <a:blip r:embed="rId9"/>
                          <a:stretch>
                            <a:fillRect l="-155263" t="-108333" r="-85965" b="-208333"/>
                          </a:stretch>
                        </a:blipFill>
                      </a:tcPr>
                    </a:tc>
                    <a:tc>
                      <a:txBody>
                        <a:bodyPr/>
                        <a:lstStyle/>
                        <a:p>
                          <a:endParaRPr lang="en-DE"/>
                        </a:p>
                      </a:txBody>
                      <a:tcPr marL="18000" marR="18000" marT="10800" marB="10800" anchor="ctr">
                        <a:blipFill>
                          <a:blip r:embed="rId9"/>
                          <a:stretch>
                            <a:fillRect l="-303125" t="-108333" r="-2083" b="-208333"/>
                          </a:stretch>
                        </a:blipFill>
                      </a:tcPr>
                    </a:tc>
                    <a:extLst>
                      <a:ext uri="{0D108BD9-81ED-4DB2-BD59-A6C34878D82A}">
                        <a16:rowId xmlns:a16="http://schemas.microsoft.com/office/drawing/2014/main" val="133839504"/>
                      </a:ext>
                    </a:extLst>
                  </a:tr>
                  <a:tr h="307526">
                    <a:tc>
                      <a:txBody>
                        <a:bodyPr/>
                        <a:lstStyle/>
                        <a:p>
                          <a:endParaRPr lang="en-DE"/>
                        </a:p>
                      </a:txBody>
                      <a:tcPr>
                        <a:blipFill>
                          <a:blip r:embed="rId9"/>
                          <a:stretch>
                            <a:fillRect l="-1099" t="-200000" r="-326374" b="-100000"/>
                          </a:stretch>
                        </a:blipFill>
                      </a:tcPr>
                    </a:tc>
                    <a:tc>
                      <a:txBody>
                        <a:bodyPr/>
                        <a:lstStyle/>
                        <a:p>
                          <a:endParaRPr lang="en-DE"/>
                        </a:p>
                      </a:txBody>
                      <a:tcPr marL="18000" marR="18000" marT="10800" marB="10800" anchor="ctr">
                        <a:blipFill>
                          <a:blip r:embed="rId9"/>
                          <a:stretch>
                            <a:fillRect l="-108235" t="-200000" r="-249412" b="-100000"/>
                          </a:stretch>
                        </a:blipFill>
                      </a:tcPr>
                    </a:tc>
                    <a:tc>
                      <a:txBody>
                        <a:bodyPr/>
                        <a:lstStyle/>
                        <a:p>
                          <a:endParaRPr lang="en-DE"/>
                        </a:p>
                      </a:txBody>
                      <a:tcPr marL="18000" marR="18000" marT="10800" marB="10800" anchor="ctr">
                        <a:blipFill>
                          <a:blip r:embed="rId9"/>
                          <a:stretch>
                            <a:fillRect l="-155263" t="-200000" r="-85965" b="-100000"/>
                          </a:stretch>
                        </a:blipFill>
                      </a:tcPr>
                    </a:tc>
                    <a:tc>
                      <a:txBody>
                        <a:bodyPr/>
                        <a:lstStyle/>
                        <a:p>
                          <a:endParaRPr lang="en-DE"/>
                        </a:p>
                      </a:txBody>
                      <a:tcPr marL="18000" marR="18000" marT="10800" marB="10800" anchor="ctr">
                        <a:blipFill>
                          <a:blip r:embed="rId9"/>
                          <a:stretch>
                            <a:fillRect l="-303125" t="-200000" r="-2083" b="-100000"/>
                          </a:stretch>
                        </a:blipFill>
                      </a:tcPr>
                    </a:tc>
                    <a:extLst>
                      <a:ext uri="{0D108BD9-81ED-4DB2-BD59-A6C34878D82A}">
                        <a16:rowId xmlns:a16="http://schemas.microsoft.com/office/drawing/2014/main" val="28364145"/>
                      </a:ext>
                    </a:extLst>
                  </a:tr>
                  <a:tr h="304800">
                    <a:tc>
                      <a:txBody>
                        <a:bodyPr/>
                        <a:lstStyle/>
                        <a:p>
                          <a:endParaRPr lang="en-DE"/>
                        </a:p>
                      </a:txBody>
                      <a:tcPr>
                        <a:blipFill>
                          <a:blip r:embed="rId9"/>
                          <a:stretch>
                            <a:fillRect l="-1099" t="-312500" r="-326374" b="-4167"/>
                          </a:stretch>
                        </a:blipFill>
                      </a:tcPr>
                    </a:tc>
                    <a:tc>
                      <a:txBody>
                        <a:bodyPr/>
                        <a:lstStyle/>
                        <a:p>
                          <a:endParaRPr lang="en-DE"/>
                        </a:p>
                      </a:txBody>
                      <a:tcPr marL="18000" marR="18000" marT="10800" marB="10800" anchor="ctr">
                        <a:blipFill>
                          <a:blip r:embed="rId9"/>
                          <a:stretch>
                            <a:fillRect l="-108235" t="-312500" r="-249412" b="-4167"/>
                          </a:stretch>
                        </a:blipFill>
                      </a:tcPr>
                    </a:tc>
                    <a:tc>
                      <a:txBody>
                        <a:bodyPr/>
                        <a:lstStyle/>
                        <a:p>
                          <a:endParaRPr lang="en-DE"/>
                        </a:p>
                      </a:txBody>
                      <a:tcPr marL="18000" marR="18000" marT="10800" marB="10800" anchor="ctr">
                        <a:blipFill>
                          <a:blip r:embed="rId9"/>
                          <a:stretch>
                            <a:fillRect l="-155263" t="-312500" r="-85965" b="-4167"/>
                          </a:stretch>
                        </a:blipFill>
                      </a:tcPr>
                    </a:tc>
                    <a:tc>
                      <a:txBody>
                        <a:bodyPr/>
                        <a:lstStyle/>
                        <a:p>
                          <a:endParaRPr lang="en-DE"/>
                        </a:p>
                      </a:txBody>
                      <a:tcPr marL="18000" marR="18000" marT="10800" marB="10800" anchor="ctr">
                        <a:blipFill>
                          <a:blip r:embed="rId9"/>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p:pic>
        <p:nvPicPr>
          <p:cNvPr id="1028" name="Picture 4">
            <a:extLst>
              <a:ext uri="{FF2B5EF4-FFF2-40B4-BE49-F238E27FC236}">
                <a16:creationId xmlns:a16="http://schemas.microsoft.com/office/drawing/2014/main" id="{4C8244FA-7E8B-0531-C4C3-63FB7C5BC2CB}"/>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2166" b="95548" l="59895" r="82579">
                        <a14:foregroundMark x1="66947" y1="2527" x2="72158" y2="5776"/>
                        <a14:foregroundMark x1="72158" y1="5776" x2="74368" y2="17569"/>
                        <a14:foregroundMark x1="74368" y1="17569" x2="73053" y2="32130"/>
                        <a14:foregroundMark x1="77158" y1="3008" x2="67737" y2="2286"/>
                        <a14:foregroundMark x1="68684" y1="93261" x2="77158" y2="95548"/>
                      </a14:backgroundRemoval>
                    </a14:imgEffect>
                  </a14:imgLayer>
                </a14:imgProps>
              </a:ext>
              <a:ext uri="{28A0092B-C50C-407E-A947-70E740481C1C}">
                <a14:useLocalDpi xmlns:a14="http://schemas.microsoft.com/office/drawing/2010/main" val="0"/>
              </a:ext>
            </a:extLst>
          </a:blip>
          <a:srcRect l="57087" r="14563"/>
          <a:stretch/>
        </p:blipFill>
        <p:spPr bwMode="auto">
          <a:xfrm>
            <a:off x="7596336" y="1563638"/>
            <a:ext cx="1016584" cy="156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54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dissolv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dissolve">
                                      <p:cBhvr>
                                        <p:cTn id="35" dur="500"/>
                                        <p:tgtEl>
                                          <p:spTgt spid="2">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dissolve">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dissolv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de-DE" altLang="en-DE" dirty="0"/>
              <a:t>Bedingte Wahrscheinlichkeit</a:t>
            </a:r>
          </a:p>
          <a:p>
            <a:pPr marL="342900" indent="-342900"/>
            <a:r>
              <a:rPr lang="de-DE" altLang="en-DE" b="1" dirty="0"/>
              <a:t>Satz von Bayes</a:t>
            </a:r>
          </a:p>
          <a:p>
            <a:pPr marL="342900" indent="-342900"/>
            <a:r>
              <a:rPr lang="de-DE" altLang="en-DE" dirty="0">
                <a:solidFill>
                  <a:schemeClr val="accent5"/>
                </a:solidFill>
              </a:rPr>
              <a:t>Stochastische Unabhängigkeit</a:t>
            </a:r>
          </a:p>
          <a:p>
            <a:pPr marL="342900" indent="-342900"/>
            <a:r>
              <a:rPr lang="de-DE" altLang="en-DE" dirty="0">
                <a:solidFill>
                  <a:schemeClr val="accent5"/>
                </a:solidFill>
              </a:rPr>
              <a:t>Mehrstufige Modelle</a:t>
            </a:r>
          </a:p>
          <a:p>
            <a:pPr marL="342900" indent="-342900"/>
            <a:endParaRPr lang="de-DE" altLang="en-DE" dirty="0"/>
          </a:p>
          <a:p>
            <a:pPr marL="0" indent="0">
              <a:buNone/>
            </a:pPr>
            <a:endParaRPr lang="de-DE" altLang="en-DE" dirty="0"/>
          </a:p>
          <a:p>
            <a:pPr marL="0" indent="0">
              <a:buNone/>
            </a:pPr>
            <a:endParaRPr lang="de-DE" altLang="en-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24145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878B027-FAC9-7B4B-58A1-5234A13E05D3}"/>
                  </a:ext>
                </a:extLst>
              </p:cNvPr>
              <p:cNvSpPr>
                <a:spLocks noGrp="1"/>
              </p:cNvSpPr>
              <p:nvPr>
                <p:ph type="body" sz="quarter" idx="13"/>
              </p:nvPr>
            </p:nvSpPr>
            <p:spPr/>
            <p:txBody>
              <a:bodyPr/>
              <a:lstStyle/>
              <a:p>
                <a:r>
                  <a:rPr lang="de-DE" b="1" dirty="0">
                    <a:solidFill>
                      <a:schemeClr val="accent1"/>
                    </a:solidFill>
                  </a:rPr>
                  <a:t>Satz (von Bayes)</a:t>
                </a:r>
                <a:r>
                  <a:rPr lang="de-DE" dirty="0"/>
                  <a:t>. Sei </a:t>
                </a:r>
                <a14:m>
                  <m:oMath xmlns:m="http://schemas.openxmlformats.org/officeDocument/2006/math">
                    <m:d>
                      <m:dPr>
                        <m:ctrlPr>
                          <a:rPr lang="de-DE" b="0" i="1" smtClean="0">
                            <a:latin typeface="Cambria Math" panose="02040503050406030204" pitchFamily="18" charset="0"/>
                          </a:rPr>
                        </m:ctrlPr>
                      </m:dPr>
                      <m:e>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e>
                    </m:d>
                  </m:oMath>
                </a14:m>
                <a:r>
                  <a:rPr lang="de-DE" dirty="0"/>
                  <a:t> ein Wahrscheinlichkeitsraum. Dann gilt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 mit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&gt;0</m:t>
                    </m:r>
                  </m:oMath>
                </a14:m>
                <a:r>
                  <a:rPr lang="de-DE" dirty="0"/>
                  <a:t> und </a:t>
                </a:r>
                <a14:m>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𝐵</m:t>
                        </m:r>
                      </m:e>
                    </m:d>
                    <m:r>
                      <a:rPr lang="de-DE" i="1">
                        <a:latin typeface="Cambria Math" panose="02040503050406030204" pitchFamily="18" charset="0"/>
                      </a:rPr>
                      <m:t>&gt;0</m:t>
                    </m:r>
                  </m:oMath>
                </a14:m>
                <a:r>
                  <a:rPr lang="de-DE" dirty="0"/>
                  <a:t>, dass</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r>
                            <a:rPr lang="de-DE" b="0" i="1" smtClean="0">
                              <a:latin typeface="Cambria Math" panose="02040503050406030204" pitchFamily="18" charset="0"/>
                            </a:rPr>
                            <m:t>𝐵</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r>
                            <a:rPr lang="de-DE" b="0" i="1" smtClean="0">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𝐵</m:t>
                              </m:r>
                            </m:e>
                            <m:e>
                              <m:r>
                                <a:rPr lang="de-DE" b="0" i="1" smtClean="0">
                                  <a:latin typeface="Cambria Math" panose="02040503050406030204" pitchFamily="18" charset="0"/>
                                </a:rPr>
                                <m:t>𝐴</m:t>
                              </m:r>
                            </m:e>
                          </m:d>
                        </m:num>
                        <m:den>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𝐵</m:t>
                              </m:r>
                            </m:e>
                          </m:d>
                        </m:den>
                      </m:f>
                    </m:oMath>
                  </m:oMathPara>
                </a14:m>
                <a:endParaRPr lang="de-DE" dirty="0"/>
              </a:p>
              <a:p>
                <a:r>
                  <a:rPr lang="de-DE" b="1" dirty="0"/>
                  <a:t>Beweis</a:t>
                </a:r>
                <a:r>
                  <a:rPr lang="de-DE" dirty="0"/>
                  <a:t>.  Folgt aus der Definition von bedingter Wahrscheinlichkeit und dem „multiplizieren-mit-1“ Trick</a:t>
                </a:r>
                <a:endParaRPr lang="de-DE" b="1" dirty="0"/>
              </a:p>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r>
                            <a:rPr lang="de-DE" i="1" smtClean="0">
                              <a:latin typeface="Cambria Math" panose="02040503050406030204" pitchFamily="18" charset="0"/>
                            </a:rPr>
                            <m:t>∩</m:t>
                          </m:r>
                          <m:r>
                            <a:rPr lang="de-DE" i="1" smtClean="0">
                              <a:latin typeface="Cambria Math" panose="02040503050406030204" pitchFamily="18" charset="0"/>
                            </a:rPr>
                            <m:t>𝐵</m:t>
                          </m:r>
                        </m:e>
                      </m:d>
                      <m:r>
                        <a:rPr lang="de-DE" b="0" i="1" smtClean="0">
                          <a:latin typeface="Cambria Math" panose="02040503050406030204" pitchFamily="18" charset="0"/>
                        </a:rPr>
                        <m:t>⋅</m:t>
                      </m:r>
                      <m:f>
                        <m:fPr>
                          <m:ctrlPr>
                            <a:rPr lang="de-DE" i="1" smtClean="0">
                              <a:latin typeface="Cambria Math" panose="02040503050406030204" pitchFamily="18" charset="0"/>
                            </a:rPr>
                          </m:ctrlPr>
                        </m:fPr>
                        <m:num>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de-DE" i="1" smtClean="0">
                                  <a:latin typeface="Cambria Math" panose="02040503050406030204" pitchFamily="18" charset="0"/>
                                </a:rPr>
                                <m:t>𝐵</m:t>
                              </m:r>
                            </m:e>
                          </m:d>
                        </m:num>
                        <m:den>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de-DE" i="1" smtClean="0">
                                  <a:latin typeface="Cambria Math" panose="02040503050406030204" pitchFamily="18" charset="0"/>
                                </a:rPr>
                                <m:t>𝐵</m:t>
                              </m:r>
                            </m:e>
                          </m:d>
                        </m:den>
                      </m:f>
                      <m:r>
                        <a:rPr lang="de-DE" b="0" i="1" smtClean="0">
                          <a:latin typeface="Cambria Math" panose="02040503050406030204" pitchFamily="18" charset="0"/>
                        </a:rPr>
                        <m:t>=</m:t>
                      </m:r>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r>
                            <a:rPr lang="de-DE" i="1" smtClean="0">
                              <a:latin typeface="Cambria Math" panose="02040503050406030204" pitchFamily="18" charset="0"/>
                            </a:rPr>
                            <m:t>∩</m:t>
                          </m:r>
                          <m:r>
                            <a:rPr lang="de-DE" i="1" smtClean="0">
                              <a:latin typeface="Cambria Math" panose="02040503050406030204" pitchFamily="18" charset="0"/>
                            </a:rPr>
                            <m:t>𝐵</m:t>
                          </m:r>
                        </m:e>
                      </m:d>
                      <m:r>
                        <a:rPr lang="de-DE" b="0" i="1" smtClean="0">
                          <a:latin typeface="Cambria Math" panose="02040503050406030204" pitchFamily="18" charset="0"/>
                        </a:rPr>
                        <m:t>⋅</m:t>
                      </m:r>
                      <m:f>
                        <m:fPr>
                          <m:ctrlPr>
                            <a:rPr lang="de-DE" i="1" smtClean="0">
                              <a:latin typeface="Cambria Math" panose="02040503050406030204" pitchFamily="18" charset="0"/>
                            </a:rPr>
                          </m:ctrlPr>
                        </m:fPr>
                        <m:num>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e>
                          </m:d>
                        </m:num>
                        <m:den>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e>
                          </m:d>
                        </m:den>
                      </m:f>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e>
                      </m:d>
                      <m:r>
                        <a:rPr lang="de-DE" b="0" i="1" smtClean="0">
                          <a:latin typeface="Cambria Math" panose="02040503050406030204" pitchFamily="18" charset="0"/>
                        </a:rPr>
                        <m:t>⋅</m:t>
                      </m:r>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de-DE" b="0" i="1" smtClean="0">
                              <a:latin typeface="Cambria Math" panose="02040503050406030204" pitchFamily="18" charset="0"/>
                            </a:rPr>
                            <m:t>𝐵</m:t>
                          </m:r>
                        </m:e>
                      </m:d>
                      <m:r>
                        <a:rPr lang="de-DE" b="0" i="1" smtClean="0">
                          <a:latin typeface="Cambria Math" panose="02040503050406030204" pitchFamily="18" charset="0"/>
                        </a:rPr>
                        <m:t>=</m:t>
                      </m:r>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de-DE" i="1" smtClean="0">
                              <a:latin typeface="Cambria Math" panose="02040503050406030204" pitchFamily="18" charset="0"/>
                            </a:rPr>
                            <m:t>𝐵</m:t>
                          </m:r>
                          <m:r>
                            <a:rPr lang="de-DE" b="0" i="1" smtClean="0">
                              <a:latin typeface="Cambria Math" panose="02040503050406030204" pitchFamily="18" charset="0"/>
                            </a:rPr>
                            <m:t>|</m:t>
                          </m:r>
                          <m:r>
                            <a:rPr lang="en-US" b="0" i="1" smtClean="0">
                              <a:latin typeface="Cambria Math" panose="02040503050406030204" pitchFamily="18" charset="0"/>
                            </a:rPr>
                            <m:t>𝐴</m:t>
                          </m:r>
                        </m:e>
                      </m:d>
                      <m:r>
                        <a:rPr lang="de-DE" b="0" i="1" smtClean="0">
                          <a:latin typeface="Cambria Math" panose="02040503050406030204" pitchFamily="18" charset="0"/>
                        </a:rPr>
                        <m:t>⋅</m:t>
                      </m:r>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e>
                      </m:d>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en-US"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e>
                      </m:d>
                      <m:r>
                        <a:rPr lang="de-DE"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𝐵</m:t>
                              </m:r>
                              <m:r>
                                <a:rPr lang="de-DE" b="0" i="1" smtClean="0">
                                  <a:latin typeface="Cambria Math" panose="02040503050406030204" pitchFamily="18" charset="0"/>
                                </a:rPr>
                                <m:t>|</m:t>
                              </m:r>
                              <m:r>
                                <a:rPr lang="en-US" b="0" i="1" smtClean="0">
                                  <a:latin typeface="Cambria Math" panose="02040503050406030204" pitchFamily="18" charset="0"/>
                                </a:rPr>
                                <m:t>𝐴</m:t>
                              </m:r>
                            </m:e>
                          </m:d>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en-US" b="0" i="1" smtClean="0">
                                  <a:latin typeface="Cambria Math" panose="02040503050406030204" pitchFamily="18" charset="0"/>
                                </a:rPr>
                                <m:t>𝐴</m:t>
                              </m:r>
                            </m:e>
                          </m:d>
                        </m:num>
                        <m:den>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𝐵</m:t>
                              </m:r>
                            </m:e>
                          </m:d>
                        </m:den>
                      </m:f>
                    </m:oMath>
                  </m:oMathPara>
                </a14:m>
                <a:endParaRPr lang="de-DE" dirty="0"/>
              </a:p>
              <a:p>
                <a:r>
                  <a:rPr lang="de-DE" b="1" dirty="0">
                    <a:solidFill>
                      <a:schemeClr val="accent2"/>
                    </a:solidFill>
                  </a:rPr>
                  <a:t>Bemerkungen (Satz von Bayes)</a:t>
                </a:r>
                <a:r>
                  <a:rPr lang="de-DE" dirty="0"/>
                  <a:t>. Mit dem Satz von Bayes können wir </a:t>
                </a:r>
                <a14:m>
                  <m:oMath xmlns:m="http://schemas.openxmlformats.org/officeDocument/2006/math">
                    <m:r>
                      <a:rPr lang="de-DE" i="1">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r>
                      <a:rPr lang="de-DE" i="1">
                        <a:latin typeface="Cambria Math" panose="02040503050406030204" pitchFamily="18" charset="0"/>
                      </a:rPr>
                      <m:t>)</m:t>
                    </m:r>
                  </m:oMath>
                </a14:m>
                <a:r>
                  <a:rPr lang="de-DE" dirty="0"/>
                  <a:t> aus </a:t>
                </a:r>
                <a14:m>
                  <m:oMath xmlns:m="http://schemas.openxmlformats.org/officeDocument/2006/math">
                    <m:r>
                      <a:rPr lang="de-DE" i="1">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rPr>
                      <m:t>𝐵</m:t>
                    </m:r>
                    <m:r>
                      <a:rPr lang="de-DE" i="1">
                        <a:latin typeface="Cambria Math" panose="02040503050406030204" pitchFamily="18" charset="0"/>
                      </a:rPr>
                      <m:t>|</m:t>
                    </m:r>
                    <m:r>
                      <a:rPr lang="de-DE" i="1">
                        <a:latin typeface="Cambria Math" panose="02040503050406030204" pitchFamily="18" charset="0"/>
                      </a:rPr>
                      <m:t>𝐴</m:t>
                    </m:r>
                    <m:r>
                      <a:rPr lang="de-DE" i="1">
                        <a:latin typeface="Cambria Math" panose="02040503050406030204" pitchFamily="18" charset="0"/>
                      </a:rPr>
                      <m:t>)</m:t>
                    </m:r>
                  </m:oMath>
                </a14:m>
                <a:r>
                  <a:rPr lang="de-DE" dirty="0"/>
                  <a:t> berechnen und umgekehrt.</a:t>
                </a:r>
              </a:p>
              <a:p>
                <a:endParaRPr lang="de-DE" dirty="0"/>
              </a:p>
              <a:p>
                <a:endParaRPr lang="de-DE" b="1" dirty="0"/>
              </a:p>
            </p:txBody>
          </p:sp>
        </mc:Choice>
        <mc:Fallback xmlns="">
          <p:sp>
            <p:nvSpPr>
              <p:cNvPr id="2" name="Text Placeholder 1">
                <a:extLst>
                  <a:ext uri="{FF2B5EF4-FFF2-40B4-BE49-F238E27FC236}">
                    <a16:creationId xmlns:a16="http://schemas.microsoft.com/office/drawing/2014/main" id="{B878B027-FAC9-7B4B-58A1-5234A13E05D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C8FDB00-C1BA-E89C-472C-6C6FC09D20C7}"/>
              </a:ext>
            </a:extLst>
          </p:cNvPr>
          <p:cNvSpPr>
            <a:spLocks noGrp="1"/>
          </p:cNvSpPr>
          <p:nvPr>
            <p:ph type="title"/>
          </p:nvPr>
        </p:nvSpPr>
        <p:spPr/>
        <p:txBody>
          <a:bodyPr/>
          <a:lstStyle/>
          <a:p>
            <a:r>
              <a:rPr lang="de-DE" dirty="0"/>
              <a:t>Satz von Bayes</a:t>
            </a:r>
            <a:endParaRPr lang="en-US" dirty="0"/>
          </a:p>
        </p:txBody>
      </p:sp>
      <p:sp>
        <p:nvSpPr>
          <p:cNvPr id="4" name="Rounded Rectangle 3">
            <a:extLst>
              <a:ext uri="{FF2B5EF4-FFF2-40B4-BE49-F238E27FC236}">
                <a16:creationId xmlns:a16="http://schemas.microsoft.com/office/drawing/2014/main" id="{28B0CDC7-E6C1-143F-16C2-541A22BBD48B}"/>
              </a:ext>
            </a:extLst>
          </p:cNvPr>
          <p:cNvSpPr/>
          <p:nvPr/>
        </p:nvSpPr>
        <p:spPr bwMode="gray">
          <a:xfrm>
            <a:off x="4716016" y="2715766"/>
            <a:ext cx="414659" cy="504056"/>
          </a:xfrm>
          <a:prstGeom prst="roundRect">
            <a:avLst/>
          </a:prstGeom>
          <a:solidFill>
            <a:srgbClr val="C00000">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5" name="Rounded Rectangle 4">
            <a:extLst>
              <a:ext uri="{FF2B5EF4-FFF2-40B4-BE49-F238E27FC236}">
                <a16:creationId xmlns:a16="http://schemas.microsoft.com/office/drawing/2014/main" id="{E4B94E0A-6C21-44C2-D47E-A624A9111B8A}"/>
              </a:ext>
            </a:extLst>
          </p:cNvPr>
          <p:cNvSpPr/>
          <p:nvPr/>
        </p:nvSpPr>
        <p:spPr bwMode="gray">
          <a:xfrm>
            <a:off x="3293245" y="2715766"/>
            <a:ext cx="414659" cy="504056"/>
          </a:xfrm>
          <a:prstGeom prst="roundRect">
            <a:avLst/>
          </a:prstGeom>
          <a:solidFill>
            <a:srgbClr val="C00000">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A1C39E-42DB-E75E-C4EC-68E29AF2860D}"/>
                  </a:ext>
                </a:extLst>
              </p:cNvPr>
              <p:cNvSpPr txBox="1"/>
              <p:nvPr/>
            </p:nvSpPr>
            <p:spPr bwMode="gray">
              <a:xfrm>
                <a:off x="5508104" y="2823473"/>
                <a:ext cx="2808312" cy="288642"/>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200" dirty="0">
                    <a:solidFill>
                      <a:srgbClr val="B1063A"/>
                    </a:solidFill>
                  </a:rPr>
                  <a:t>=1 (per Annahme ist </a:t>
                </a:r>
                <a14:m>
                  <m:oMath xmlns:m="http://schemas.openxmlformats.org/officeDocument/2006/math">
                    <m:r>
                      <a:rPr lang="de-DE" sz="1200" b="0" i="1" smtClean="0">
                        <a:solidFill>
                          <a:srgbClr val="B1063A"/>
                        </a:solidFill>
                        <a:latin typeface="Cambria Math" panose="02040503050406030204" pitchFamily="18" charset="0"/>
                      </a:rPr>
                      <m:t>𝑃</m:t>
                    </m:r>
                    <m:d>
                      <m:dPr>
                        <m:ctrlPr>
                          <a:rPr lang="de-DE" sz="1200" b="0" i="1" smtClean="0">
                            <a:solidFill>
                              <a:srgbClr val="B1063A"/>
                            </a:solidFill>
                            <a:latin typeface="Cambria Math" panose="02040503050406030204" pitchFamily="18" charset="0"/>
                          </a:rPr>
                        </m:ctrlPr>
                      </m:dPr>
                      <m:e>
                        <m:r>
                          <a:rPr lang="de-DE" sz="1200" b="0" i="1" smtClean="0">
                            <a:solidFill>
                              <a:srgbClr val="B1063A"/>
                            </a:solidFill>
                            <a:latin typeface="Cambria Math" panose="02040503050406030204" pitchFamily="18" charset="0"/>
                          </a:rPr>
                          <m:t>𝐴</m:t>
                        </m:r>
                      </m:e>
                    </m:d>
                    <m:r>
                      <a:rPr lang="de-DE" sz="1200" b="0" i="1" smtClean="0">
                        <a:solidFill>
                          <a:srgbClr val="B1063A"/>
                        </a:solidFill>
                        <a:latin typeface="Cambria Math" panose="02040503050406030204" pitchFamily="18" charset="0"/>
                      </a:rPr>
                      <m:t>&gt;0</m:t>
                    </m:r>
                  </m:oMath>
                </a14:m>
                <a:r>
                  <a:rPr lang="de-DE" sz="1200" dirty="0">
                    <a:solidFill>
                      <a:srgbClr val="B1063A"/>
                    </a:solidFill>
                  </a:rPr>
                  <a:t> and </a:t>
                </a:r>
                <a14:m>
                  <m:oMath xmlns:m="http://schemas.openxmlformats.org/officeDocument/2006/math">
                    <m:r>
                      <a:rPr lang="de-DE" sz="1200" b="0" i="1" smtClean="0">
                        <a:solidFill>
                          <a:srgbClr val="B1063A"/>
                        </a:solidFill>
                        <a:latin typeface="Cambria Math" panose="02040503050406030204" pitchFamily="18" charset="0"/>
                      </a:rPr>
                      <m:t>𝑃</m:t>
                    </m:r>
                    <m:d>
                      <m:dPr>
                        <m:ctrlPr>
                          <a:rPr lang="de-DE" sz="1200" b="0" i="1" smtClean="0">
                            <a:solidFill>
                              <a:srgbClr val="B1063A"/>
                            </a:solidFill>
                            <a:latin typeface="Cambria Math" panose="02040503050406030204" pitchFamily="18" charset="0"/>
                          </a:rPr>
                        </m:ctrlPr>
                      </m:dPr>
                      <m:e>
                        <m:r>
                          <a:rPr lang="de-DE" sz="1200" b="0" i="1" smtClean="0">
                            <a:solidFill>
                              <a:srgbClr val="B1063A"/>
                            </a:solidFill>
                            <a:latin typeface="Cambria Math" panose="02040503050406030204" pitchFamily="18" charset="0"/>
                          </a:rPr>
                          <m:t>𝐵</m:t>
                        </m:r>
                      </m:e>
                    </m:d>
                    <m:r>
                      <a:rPr lang="de-DE" sz="1200" b="0" i="1" smtClean="0">
                        <a:solidFill>
                          <a:srgbClr val="B1063A"/>
                        </a:solidFill>
                        <a:latin typeface="Cambria Math" panose="02040503050406030204" pitchFamily="18" charset="0"/>
                      </a:rPr>
                      <m:t>&gt;0</m:t>
                    </m:r>
                  </m:oMath>
                </a14:m>
                <a:r>
                  <a:rPr lang="de-DE" sz="1200" dirty="0">
                    <a:solidFill>
                      <a:srgbClr val="B1063A"/>
                    </a:solidFill>
                  </a:rPr>
                  <a:t>)</a:t>
                </a:r>
              </a:p>
            </p:txBody>
          </p:sp>
        </mc:Choice>
        <mc:Fallback xmlns="">
          <p:sp>
            <p:nvSpPr>
              <p:cNvPr id="6" name="TextBox 5">
                <a:extLst>
                  <a:ext uri="{FF2B5EF4-FFF2-40B4-BE49-F238E27FC236}">
                    <a16:creationId xmlns:a16="http://schemas.microsoft.com/office/drawing/2014/main" id="{66A1C39E-42DB-E75E-C4EC-68E29AF2860D}"/>
                  </a:ext>
                </a:extLst>
              </p:cNvPr>
              <p:cNvSpPr txBox="1">
                <a:spLocks noRot="1" noChangeAspect="1" noMove="1" noResize="1" noEditPoints="1" noAdjustHandles="1" noChangeArrowheads="1" noChangeShapeType="1" noTextEdit="1"/>
              </p:cNvSpPr>
              <p:nvPr/>
            </p:nvSpPr>
            <p:spPr bwMode="gray">
              <a:xfrm>
                <a:off x="5508104" y="2823473"/>
                <a:ext cx="2808312" cy="288642"/>
              </a:xfrm>
              <a:prstGeom prst="rect">
                <a:avLst/>
              </a:prstGeom>
              <a:blipFill>
                <a:blip r:embed="rId3"/>
                <a:stretch>
                  <a:fillRect l="-3153" r="-13063" b="-8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9663A21-1888-5500-7F9A-AA1D3ACE824D}"/>
              </a:ext>
            </a:extLst>
          </p:cNvPr>
          <p:cNvSpPr txBox="1"/>
          <p:nvPr/>
        </p:nvSpPr>
        <p:spPr bwMode="gray">
          <a:xfrm>
            <a:off x="5512304" y="3165212"/>
            <a:ext cx="2808312" cy="288642"/>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200" dirty="0">
                <a:solidFill>
                  <a:srgbClr val="B1063A"/>
                </a:solidFill>
              </a:rPr>
              <a:t>(per Definition von bedingter Wahrscheinlichkeit)</a:t>
            </a:r>
          </a:p>
        </p:txBody>
      </p:sp>
    </p:spTree>
    <p:extLst>
      <p:ext uri="{BB962C8B-B14F-4D97-AF65-F5344CB8AC3E}">
        <p14:creationId xmlns:p14="http://schemas.microsoft.com/office/powerpoint/2010/main" val="3337283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1000"/>
                                        <p:tgtEl>
                                          <p:spTgt spid="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1000"/>
                                        <p:tgtEl>
                                          <p:spTgt spid="4"/>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dissolve">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dissolve">
                                      <p:cBhvr>
                                        <p:cTn id="47" dur="500"/>
                                        <p:tgtEl>
                                          <p:spTgt spid="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6" end="6"/>
                                            </p:txEl>
                                          </p:spTgt>
                                        </p:tgtEl>
                                        <p:attrNameLst>
                                          <p:attrName>style.visibility</p:attrName>
                                        </p:attrNameLst>
                                      </p:cBhvr>
                                      <p:to>
                                        <p:strVal val="visible"/>
                                      </p:to>
                                    </p:set>
                                    <p:animEffect transition="in" filter="dissolve">
                                      <p:cBhvr>
                                        <p:cTn id="5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F098E5-29FC-EA2E-23B4-44AF5F885240}"/>
                  </a:ext>
                </a:extLst>
              </p:cNvPr>
              <p:cNvSpPr>
                <a:spLocks noGrp="1"/>
              </p:cNvSpPr>
              <p:nvPr>
                <p:ph type="body" sz="quarter" idx="13"/>
              </p:nvPr>
            </p:nvSpPr>
            <p:spPr>
              <a:xfrm>
                <a:off x="358776" y="1239837"/>
                <a:ext cx="7237560" cy="3563938"/>
              </a:xfrm>
            </p:spPr>
            <p:txBody>
              <a:bodyPr/>
              <a:lstStyle/>
              <a:p>
                <a:r>
                  <a:rPr lang="de-DE" b="1" dirty="0">
                    <a:solidFill>
                      <a:schemeClr val="accent4"/>
                    </a:solidFill>
                  </a:rPr>
                  <a:t>Beispiel (4-Felder-Tafel)</a:t>
                </a:r>
                <a:r>
                  <a:rPr lang="de-DE" dirty="0"/>
                  <a:t>. </a:t>
                </a:r>
              </a:p>
              <a:p>
                <a:endParaRPr lang="de-DE" dirty="0"/>
              </a:p>
              <a:p>
                <a:endParaRPr lang="de-DE" dirty="0"/>
              </a:p>
              <a:p>
                <a:endParaRPr lang="de-DE" dirty="0"/>
              </a:p>
              <a:p>
                <a:endParaRPr lang="de-DE" dirty="0"/>
              </a:p>
              <a:p>
                <a:pPr lvl="1"/>
                <a:endParaRPr lang="en-US" sz="1200" b="0" i="1" dirty="0">
                  <a:latin typeface="Cambria Math" panose="02040503050406030204" pitchFamily="18" charset="0"/>
                </a:endParaRPr>
              </a:p>
              <a:p>
                <a:pPr lvl="1"/>
                <a:endParaRPr lang="de-DE" sz="1200" dirty="0"/>
              </a:p>
              <a:p>
                <a:pPr lvl="1"/>
                <a:r>
                  <a:rPr lang="de-DE" sz="1200" dirty="0"/>
                  <a:t>Mit welcher Wahrscheinlichkeit ist ein Individuum infiziert, wenn der Test positiv ist?</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de-DE" sz="1200" i="1">
                              <a:latin typeface="Cambria Math" panose="02040503050406030204" pitchFamily="18" charset="0"/>
                            </a:rPr>
                          </m:ctrlPr>
                        </m:dPr>
                        <m:e>
                          <m:r>
                            <m:rPr>
                              <m:nor/>
                            </m:rPr>
                            <a:rPr lang="en-US" sz="1200" b="0" i="0" smtClean="0">
                              <a:latin typeface="Cambria Math" panose="02040503050406030204" pitchFamily="18" charset="0"/>
                            </a:rPr>
                            <m:t>Hat</m:t>
                          </m:r>
                          <m:r>
                            <m:rPr>
                              <m:nor/>
                            </m:rPr>
                            <a:rPr lang="en-US" sz="1200" b="0" i="0" smtClean="0">
                              <a:latin typeface="Cambria Math" panose="02040503050406030204" pitchFamily="18" charset="0"/>
                            </a:rPr>
                            <m:t> </m:t>
                          </m:r>
                          <m:r>
                            <m:rPr>
                              <m:nor/>
                            </m:rPr>
                            <a:rPr lang="en-US" sz="1200" b="0" i="0" smtClean="0">
                              <a:latin typeface="Cambria Math" panose="02040503050406030204" pitchFamily="18" charset="0"/>
                            </a:rPr>
                            <m:t>COVID</m:t>
                          </m:r>
                        </m:e>
                        <m:e>
                          <m:r>
                            <m:rPr>
                              <m:nor/>
                            </m:rPr>
                            <a:rPr lang="en-US" sz="1200" b="0" i="0" smtClean="0">
                              <a:latin typeface="Cambria Math" panose="02040503050406030204" pitchFamily="18" charset="0"/>
                            </a:rPr>
                            <m:t>Test</m:t>
                          </m:r>
                          <m:r>
                            <m:rPr>
                              <m:nor/>
                            </m:rPr>
                            <a:rPr lang="en-US" sz="1200" b="0" i="0" smtClean="0">
                              <a:latin typeface="Cambria Math" panose="02040503050406030204" pitchFamily="18" charset="0"/>
                            </a:rPr>
                            <m:t> </m:t>
                          </m:r>
                          <m:r>
                            <m:rPr>
                              <m:nor/>
                            </m:rPr>
                            <a:rPr lang="en-US" sz="1200" b="0" i="0" smtClean="0">
                              <a:latin typeface="Cambria Math" panose="02040503050406030204" pitchFamily="18" charset="0"/>
                            </a:rPr>
                            <m:t>p</m:t>
                          </m:r>
                          <m:r>
                            <m:rPr>
                              <m:nor/>
                            </m:rPr>
                            <a:rPr lang="de-DE" sz="1200">
                              <a:latin typeface="Cambria Math" panose="02040503050406030204" pitchFamily="18" charset="0"/>
                            </a:rPr>
                            <m:t>ositiv</m:t>
                          </m:r>
                        </m:e>
                      </m:d>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𝑃</m:t>
                          </m:r>
                          <m:d>
                            <m:dPr>
                              <m:ctrlPr>
                                <a:rPr lang="en-US" sz="1200" b="0" i="1" smtClean="0">
                                  <a:latin typeface="Cambria Math" panose="02040503050406030204" pitchFamily="18" charset="0"/>
                                </a:rPr>
                              </m:ctrlPr>
                            </m:dPr>
                            <m:e>
                              <m:r>
                                <m:rPr>
                                  <m:nor/>
                                </m:rPr>
                                <a:rPr lang="en-US" sz="1200">
                                  <a:latin typeface="Cambria Math" panose="02040503050406030204" pitchFamily="18" charset="0"/>
                                </a:rPr>
                                <m:t>Hat</m:t>
                              </m:r>
                              <m:r>
                                <m:rPr>
                                  <m:nor/>
                                </m:rPr>
                                <a:rPr lang="en-US" sz="1200">
                                  <a:latin typeface="Cambria Math" panose="02040503050406030204" pitchFamily="18" charset="0"/>
                                </a:rPr>
                                <m:t> </m:t>
                              </m:r>
                              <m:r>
                                <m:rPr>
                                  <m:nor/>
                                </m:rPr>
                                <a:rPr lang="en-US" sz="1200">
                                  <a:latin typeface="Cambria Math" panose="02040503050406030204" pitchFamily="18" charset="0"/>
                                </a:rPr>
                                <m:t>COVID</m:t>
                              </m:r>
                              <m:r>
                                <a:rPr lang="en-US" sz="1200" i="1">
                                  <a:latin typeface="Cambria Math" panose="02040503050406030204" pitchFamily="18" charset="0"/>
                                </a:rPr>
                                <m:t>∩</m:t>
                              </m:r>
                              <m:r>
                                <m:rPr>
                                  <m:nor/>
                                </m:rPr>
                                <a:rPr lang="en-US" sz="1200">
                                  <a:latin typeface="Cambria Math" panose="02040503050406030204" pitchFamily="18" charset="0"/>
                                </a:rPr>
                                <m:t>Test</m:t>
                              </m:r>
                              <m:r>
                                <m:rPr>
                                  <m:nor/>
                                </m:rPr>
                                <a:rPr lang="en-US" sz="1200">
                                  <a:latin typeface="Cambria Math" panose="02040503050406030204" pitchFamily="18" charset="0"/>
                                </a:rPr>
                                <m:t> </m:t>
                              </m:r>
                              <m:r>
                                <m:rPr>
                                  <m:nor/>
                                </m:rPr>
                                <a:rPr lang="en-US" sz="1200">
                                  <a:latin typeface="Cambria Math" panose="02040503050406030204" pitchFamily="18" charset="0"/>
                                </a:rPr>
                                <m:t>p</m:t>
                              </m:r>
                              <m:r>
                                <m:rPr>
                                  <m:nor/>
                                </m:rPr>
                                <a:rPr lang="de-DE" sz="1200">
                                  <a:latin typeface="Cambria Math" panose="02040503050406030204" pitchFamily="18" charset="0"/>
                                </a:rPr>
                                <m:t>ositiv</m:t>
                              </m:r>
                            </m:e>
                          </m:d>
                        </m:num>
                        <m:den>
                          <m:r>
                            <a:rPr lang="de-DE" sz="1200" i="1">
                              <a:latin typeface="Cambria Math" panose="02040503050406030204" pitchFamily="18" charset="0"/>
                            </a:rPr>
                            <m:t>𝑃</m:t>
                          </m:r>
                          <m:r>
                            <a:rPr lang="de-DE" sz="1200" i="1">
                              <a:latin typeface="Cambria Math" panose="02040503050406030204" pitchFamily="18" charset="0"/>
                            </a:rPr>
                            <m:t>(</m:t>
                          </m:r>
                          <m:r>
                            <m:rPr>
                              <m:nor/>
                            </m:rPr>
                            <a:rPr lang="en-US" sz="1200" b="0" i="0" smtClean="0">
                              <a:latin typeface="Cambria Math" panose="02040503050406030204" pitchFamily="18" charset="0"/>
                            </a:rPr>
                            <m:t>Test</m:t>
                          </m:r>
                          <m:r>
                            <m:rPr>
                              <m:nor/>
                            </m:rPr>
                            <a:rPr lang="en-US" sz="1200" b="0" i="0" smtClean="0">
                              <a:latin typeface="Cambria Math" panose="02040503050406030204" pitchFamily="18" charset="0"/>
                            </a:rPr>
                            <m:t> </m:t>
                          </m:r>
                          <m:r>
                            <m:rPr>
                              <m:nor/>
                            </m:rPr>
                            <a:rPr lang="en-US" sz="1200" b="0" i="0" smtClean="0">
                              <a:latin typeface="Cambria Math" panose="02040503050406030204" pitchFamily="18" charset="0"/>
                            </a:rPr>
                            <m:t>p</m:t>
                          </m:r>
                          <m:r>
                            <m:rPr>
                              <m:nor/>
                            </m:rPr>
                            <a:rPr lang="de-DE" sz="1200">
                              <a:latin typeface="Cambria Math" panose="02040503050406030204" pitchFamily="18" charset="0"/>
                            </a:rPr>
                            <m:t>ositiv</m:t>
                          </m:r>
                          <m:r>
                            <a:rPr lang="de-DE" sz="1200" i="1">
                              <a:latin typeface="Cambria Math" panose="02040503050406030204" pitchFamily="18" charset="0"/>
                            </a:rPr>
                            <m:t>)</m:t>
                          </m:r>
                        </m:den>
                      </m:f>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0.00147</m:t>
                          </m:r>
                        </m:num>
                        <m:den>
                          <m:r>
                            <a:rPr lang="de-DE" sz="1200" i="1">
                              <a:latin typeface="Cambria Math" panose="02040503050406030204" pitchFamily="18" charset="0"/>
                            </a:rPr>
                            <m:t>0.011455</m:t>
                          </m:r>
                        </m:den>
                      </m:f>
                      <m:r>
                        <a:rPr lang="de-DE" sz="1200" i="1">
                          <a:latin typeface="Cambria Math" panose="02040503050406030204" pitchFamily="18" charset="0"/>
                        </a:rPr>
                        <m:t>≈12.8 %</m:t>
                      </m:r>
                    </m:oMath>
                  </m:oMathPara>
                </a14:m>
                <a:endParaRPr lang="de-DE" sz="1200" dirty="0"/>
              </a:p>
              <a:p>
                <a:pPr lvl="1"/>
                <a:r>
                  <a:rPr lang="de-DE" sz="1200" dirty="0"/>
                  <a:t>Mit welcher Wahrscheinlichkeit ist ein Individuum infiziert, wenn der Test negativ ist?</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de-DE" sz="1200" i="1">
                              <a:latin typeface="Cambria Math" panose="02040503050406030204" pitchFamily="18" charset="0"/>
                            </a:rPr>
                          </m:ctrlPr>
                        </m:dPr>
                        <m:e>
                          <m:r>
                            <m:rPr>
                              <m:nor/>
                            </m:rPr>
                            <a:rPr lang="en-US" sz="1200">
                              <a:latin typeface="Cambria Math" panose="02040503050406030204" pitchFamily="18" charset="0"/>
                            </a:rPr>
                            <m:t>Hat</m:t>
                          </m:r>
                          <m:r>
                            <m:rPr>
                              <m:nor/>
                            </m:rPr>
                            <a:rPr lang="en-US" sz="1200">
                              <a:latin typeface="Cambria Math" panose="02040503050406030204" pitchFamily="18" charset="0"/>
                            </a:rPr>
                            <m:t> </m:t>
                          </m:r>
                          <m:r>
                            <m:rPr>
                              <m:nor/>
                            </m:rPr>
                            <a:rPr lang="en-US" sz="1200">
                              <a:latin typeface="Cambria Math" panose="02040503050406030204" pitchFamily="18" charset="0"/>
                            </a:rPr>
                            <m:t>COVID</m:t>
                          </m:r>
                        </m:e>
                        <m:e>
                          <m:r>
                            <m:rPr>
                              <m:nor/>
                            </m:rPr>
                            <a:rPr lang="en-US" sz="1200">
                              <a:latin typeface="Cambria Math" panose="02040503050406030204" pitchFamily="18" charset="0"/>
                            </a:rPr>
                            <m:t>Test</m:t>
                          </m:r>
                          <m:r>
                            <m:rPr>
                              <m:nor/>
                            </m:rPr>
                            <a:rPr lang="en-US" sz="1200">
                              <a:latin typeface="Cambria Math" panose="02040503050406030204" pitchFamily="18" charset="0"/>
                            </a:rPr>
                            <m:t> </m:t>
                          </m:r>
                          <m:r>
                            <m:rPr>
                              <m:nor/>
                            </m:rPr>
                            <a:rPr lang="en-US" sz="1200" b="0" i="0" smtClean="0">
                              <a:latin typeface="Cambria Math" panose="02040503050406030204" pitchFamily="18" charset="0"/>
                            </a:rPr>
                            <m:t>nega</m:t>
                          </m:r>
                          <m:r>
                            <m:rPr>
                              <m:nor/>
                            </m:rPr>
                            <a:rPr lang="de-DE" sz="1200">
                              <a:latin typeface="Cambria Math" panose="02040503050406030204" pitchFamily="18" charset="0"/>
                            </a:rPr>
                            <m:t>tiv</m:t>
                          </m:r>
                        </m:e>
                      </m:d>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𝑃</m:t>
                          </m:r>
                          <m:d>
                            <m:dPr>
                              <m:ctrlPr>
                                <a:rPr lang="en-US" sz="1200" i="1">
                                  <a:latin typeface="Cambria Math" panose="02040503050406030204" pitchFamily="18" charset="0"/>
                                </a:rPr>
                              </m:ctrlPr>
                            </m:dPr>
                            <m:e>
                              <m:r>
                                <m:rPr>
                                  <m:nor/>
                                </m:rPr>
                                <a:rPr lang="en-US" sz="1200">
                                  <a:latin typeface="Cambria Math" panose="02040503050406030204" pitchFamily="18" charset="0"/>
                                </a:rPr>
                                <m:t>Hat</m:t>
                              </m:r>
                              <m:r>
                                <m:rPr>
                                  <m:nor/>
                                </m:rPr>
                                <a:rPr lang="en-US" sz="1200">
                                  <a:latin typeface="Cambria Math" panose="02040503050406030204" pitchFamily="18" charset="0"/>
                                </a:rPr>
                                <m:t> </m:t>
                              </m:r>
                              <m:r>
                                <m:rPr>
                                  <m:nor/>
                                </m:rPr>
                                <a:rPr lang="en-US" sz="1200">
                                  <a:latin typeface="Cambria Math" panose="02040503050406030204" pitchFamily="18" charset="0"/>
                                </a:rPr>
                                <m:t>COVID</m:t>
                              </m:r>
                              <m:r>
                                <a:rPr lang="en-US" sz="1200" i="1">
                                  <a:latin typeface="Cambria Math" panose="02040503050406030204" pitchFamily="18" charset="0"/>
                                </a:rPr>
                                <m:t>∩</m:t>
                              </m:r>
                              <m:r>
                                <m:rPr>
                                  <m:nor/>
                                </m:rPr>
                                <a:rPr lang="en-US" sz="1200">
                                  <a:latin typeface="Cambria Math" panose="02040503050406030204" pitchFamily="18" charset="0"/>
                                </a:rPr>
                                <m:t>Test</m:t>
                              </m:r>
                              <m:r>
                                <m:rPr>
                                  <m:nor/>
                                </m:rPr>
                                <a:rPr lang="en-US" sz="1200">
                                  <a:latin typeface="Cambria Math" panose="02040503050406030204" pitchFamily="18" charset="0"/>
                                </a:rPr>
                                <m:t> </m:t>
                              </m:r>
                              <m:r>
                                <m:rPr>
                                  <m:nor/>
                                </m:rPr>
                                <a:rPr lang="en-US" sz="1200" b="0" i="0" smtClean="0">
                                  <a:latin typeface="Cambria Math" panose="02040503050406030204" pitchFamily="18" charset="0"/>
                                </a:rPr>
                                <m:t>nega</m:t>
                              </m:r>
                              <m:r>
                                <m:rPr>
                                  <m:nor/>
                                </m:rPr>
                                <a:rPr lang="de-DE" sz="1200">
                                  <a:latin typeface="Cambria Math" panose="02040503050406030204" pitchFamily="18" charset="0"/>
                                </a:rPr>
                                <m:t>tiv</m:t>
                              </m:r>
                            </m:e>
                          </m:d>
                        </m:num>
                        <m:den>
                          <m:r>
                            <a:rPr lang="de-DE" sz="1200" i="1">
                              <a:latin typeface="Cambria Math" panose="02040503050406030204" pitchFamily="18" charset="0"/>
                            </a:rPr>
                            <m:t>𝑃</m:t>
                          </m:r>
                          <m:r>
                            <a:rPr lang="de-DE" sz="1200" i="1">
                              <a:latin typeface="Cambria Math" panose="02040503050406030204" pitchFamily="18" charset="0"/>
                            </a:rPr>
                            <m:t>(</m:t>
                          </m:r>
                          <m:r>
                            <m:rPr>
                              <m:nor/>
                            </m:rPr>
                            <a:rPr lang="en-US" sz="1200">
                              <a:latin typeface="Cambria Math" panose="02040503050406030204" pitchFamily="18" charset="0"/>
                            </a:rPr>
                            <m:t>Test</m:t>
                          </m:r>
                          <m:r>
                            <m:rPr>
                              <m:nor/>
                            </m:rPr>
                            <a:rPr lang="en-US" sz="1200">
                              <a:latin typeface="Cambria Math" panose="02040503050406030204" pitchFamily="18" charset="0"/>
                            </a:rPr>
                            <m:t> </m:t>
                          </m:r>
                          <m:r>
                            <m:rPr>
                              <m:nor/>
                            </m:rPr>
                            <a:rPr lang="en-US" sz="1200" b="0" i="0" smtClean="0">
                              <a:latin typeface="Cambria Math" panose="02040503050406030204" pitchFamily="18" charset="0"/>
                            </a:rPr>
                            <m:t>nega</m:t>
                          </m:r>
                          <m:r>
                            <m:rPr>
                              <m:nor/>
                            </m:rPr>
                            <a:rPr lang="de-DE" sz="1200">
                              <a:latin typeface="Cambria Math" panose="02040503050406030204" pitchFamily="18" charset="0"/>
                            </a:rPr>
                            <m:t>tiv</m:t>
                          </m:r>
                          <m:r>
                            <a:rPr lang="de-DE" sz="1200" i="1">
                              <a:latin typeface="Cambria Math" panose="02040503050406030204" pitchFamily="18" charset="0"/>
                            </a:rPr>
                            <m:t>)</m:t>
                          </m:r>
                        </m:den>
                      </m:f>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0.</m:t>
                          </m:r>
                          <m:r>
                            <a:rPr lang="en-US" sz="1200" b="0" i="1" smtClean="0">
                              <a:latin typeface="Cambria Math" panose="02040503050406030204" pitchFamily="18" charset="0"/>
                            </a:rPr>
                            <m:t>00003 </m:t>
                          </m:r>
                        </m:num>
                        <m:den>
                          <m:r>
                            <a:rPr lang="de-DE" sz="1200" i="1">
                              <a:latin typeface="Cambria Math" panose="02040503050406030204" pitchFamily="18" charset="0"/>
                            </a:rPr>
                            <m:t>0.</m:t>
                          </m:r>
                          <m:r>
                            <a:rPr lang="en-US" sz="1200" b="0" i="1" smtClean="0">
                              <a:latin typeface="Cambria Math" panose="02040503050406030204" pitchFamily="18" charset="0"/>
                            </a:rPr>
                            <m:t>988545</m:t>
                          </m:r>
                        </m:den>
                      </m:f>
                      <m:r>
                        <a:rPr lang="de-DE" sz="1200" i="1">
                          <a:latin typeface="Cambria Math" panose="02040503050406030204" pitchFamily="18" charset="0"/>
                        </a:rPr>
                        <m:t>≈0.003 %</m:t>
                      </m:r>
                    </m:oMath>
                  </m:oMathPara>
                </a14:m>
                <a:endParaRPr lang="de-DE" sz="1200" b="0" dirty="0"/>
              </a:p>
              <a:p>
                <a:pPr marL="0" indent="0">
                  <a:buNone/>
                </a:pPr>
                <a:endParaRPr lang="en-US" dirty="0"/>
              </a:p>
            </p:txBody>
          </p:sp>
        </mc:Choice>
        <mc:Fallback xmlns="">
          <p:sp>
            <p:nvSpPr>
              <p:cNvPr id="2" name="Text Placeholder 1">
                <a:extLst>
                  <a:ext uri="{FF2B5EF4-FFF2-40B4-BE49-F238E27FC236}">
                    <a16:creationId xmlns:a16="http://schemas.microsoft.com/office/drawing/2014/main" id="{77F098E5-29FC-EA2E-23B4-44AF5F885240}"/>
                  </a:ext>
                </a:extLst>
              </p:cNvPr>
              <p:cNvSpPr>
                <a:spLocks noGrp="1" noRot="1" noChangeAspect="1" noMove="1" noResize="1" noEditPoints="1" noAdjustHandles="1" noChangeArrowheads="1" noChangeShapeType="1" noTextEdit="1"/>
              </p:cNvSpPr>
              <p:nvPr>
                <p:ph type="body" sz="quarter" idx="13"/>
              </p:nvPr>
            </p:nvSpPr>
            <p:spPr>
              <a:xfrm>
                <a:off x="358776" y="1239837"/>
                <a:ext cx="7237560" cy="3563938"/>
              </a:xfrm>
              <a:blipFill>
                <a:blip r:embed="rId3"/>
                <a:stretch>
                  <a:fillRect t="-35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A291018-3D7A-57B1-EBB5-44B18B57162D}"/>
              </a:ext>
            </a:extLst>
          </p:cNvPr>
          <p:cNvSpPr>
            <a:spLocks noGrp="1"/>
          </p:cNvSpPr>
          <p:nvPr>
            <p:ph type="title"/>
          </p:nvPr>
        </p:nvSpPr>
        <p:spPr/>
        <p:txBody>
          <a:bodyPr/>
          <a:lstStyle/>
          <a:p>
            <a:r>
              <a:rPr lang="de-DE" dirty="0"/>
              <a:t>4-Felder-Tafel und Satz von Bayes</a:t>
            </a:r>
            <a:endParaRPr lang="en-US" dirty="0"/>
          </a:p>
        </p:txBody>
      </p:sp>
      <mc:AlternateContent xmlns:mc="http://schemas.openxmlformats.org/markup-compatibility/2006" xmlns:a14="http://schemas.microsoft.com/office/drawing/2010/main">
        <mc:Choice Requires="a14">
          <p:graphicFrame>
            <p:nvGraphicFramePr>
              <p:cNvPr id="13" name="Tabelle 7">
                <a:extLst>
                  <a:ext uri="{FF2B5EF4-FFF2-40B4-BE49-F238E27FC236}">
                    <a16:creationId xmlns:a16="http://schemas.microsoft.com/office/drawing/2014/main" id="{50A2EA3E-A03B-5417-2EA9-E0EEA313B271}"/>
                  </a:ext>
                </a:extLst>
              </p:cNvPr>
              <p:cNvGraphicFramePr>
                <a:graphicFrameLocks noGrp="1"/>
              </p:cNvGraphicFramePr>
              <p:nvPr>
                <p:extLst>
                  <p:ext uri="{D42A27DB-BD31-4B8C-83A1-F6EECF244321}">
                    <p14:modId xmlns:p14="http://schemas.microsoft.com/office/powerpoint/2010/main" val="376879247"/>
                  </p:ext>
                </p:extLst>
              </p:nvPr>
            </p:nvGraphicFramePr>
            <p:xfrm>
              <a:off x="1835696" y="1707654"/>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0.00147</m:t>
                                </m:r>
                              </m:oMath>
                            </m:oMathPara>
                          </a14:m>
                          <a:endParaRPr/>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0.009985</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0.011455</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0.00003</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0.988515</m:t>
                                </m:r>
                              </m:oMath>
                            </m:oMathPara>
                          </a14:m>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0.988545</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3" name="Tabelle 7">
                <a:extLst>
                  <a:ext uri="{FF2B5EF4-FFF2-40B4-BE49-F238E27FC236}">
                    <a16:creationId xmlns:a16="http://schemas.microsoft.com/office/drawing/2014/main" id="{50A2EA3E-A03B-5417-2EA9-E0EEA313B271}"/>
                  </a:ext>
                </a:extLst>
              </p:cNvPr>
              <p:cNvGraphicFramePr>
                <a:graphicFrameLocks noGrp="1"/>
              </p:cNvGraphicFramePr>
              <p:nvPr>
                <p:extLst>
                  <p:ext uri="{D42A27DB-BD31-4B8C-83A1-F6EECF244321}">
                    <p14:modId xmlns:p14="http://schemas.microsoft.com/office/powerpoint/2010/main" val="376879247"/>
                  </p:ext>
                </p:extLst>
              </p:nvPr>
            </p:nvGraphicFramePr>
            <p:xfrm>
              <a:off x="1835696" y="1707654"/>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4"/>
                          <a:stretch>
                            <a:fillRect l="-107059" t="-4000" r="-249412" b="-296000"/>
                          </a:stretch>
                        </a:blipFill>
                      </a:tcPr>
                    </a:tc>
                    <a:tc>
                      <a:txBody>
                        <a:bodyPr/>
                        <a:lstStyle/>
                        <a:p>
                          <a:endParaRPr lang="en-DE"/>
                        </a:p>
                      </a:txBody>
                      <a:tcPr>
                        <a:blipFill>
                          <a:blip r:embed="rId4"/>
                          <a:stretch>
                            <a:fillRect l="-154386" t="-4000" r="-85965" b="-296000"/>
                          </a:stretch>
                        </a:blipFill>
                      </a:tcPr>
                    </a:tc>
                    <a:tc>
                      <a:txBody>
                        <a:bodyPr/>
                        <a:lstStyle/>
                        <a:p>
                          <a:endParaRPr lang="en-DE"/>
                        </a:p>
                      </a:txBody>
                      <a:tcPr>
                        <a:blipFill>
                          <a:blip r:embed="rId4"/>
                          <a:stretch>
                            <a:fillRect l="-302083"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4"/>
                          <a:stretch>
                            <a:fillRect t="-108333" r="-326374" b="-208333"/>
                          </a:stretch>
                        </a:blipFill>
                      </a:tcPr>
                    </a:tc>
                    <a:tc>
                      <a:txBody>
                        <a:bodyPr/>
                        <a:lstStyle/>
                        <a:p>
                          <a:endParaRPr lang="en-DE"/>
                        </a:p>
                      </a:txBody>
                      <a:tcPr marL="18000" marR="18000" marT="10800" marB="10800" anchor="ctr">
                        <a:blipFill>
                          <a:blip r:embed="rId4"/>
                          <a:stretch>
                            <a:fillRect l="-107059" t="-108333" r="-249412" b="-208333"/>
                          </a:stretch>
                        </a:blipFill>
                      </a:tcPr>
                    </a:tc>
                    <a:tc>
                      <a:txBody>
                        <a:bodyPr/>
                        <a:lstStyle/>
                        <a:p>
                          <a:endParaRPr lang="en-DE"/>
                        </a:p>
                      </a:txBody>
                      <a:tcPr marL="18000" marR="18000" marT="10800" marB="10800" anchor="ctr">
                        <a:blipFill>
                          <a:blip r:embed="rId4"/>
                          <a:stretch>
                            <a:fillRect l="-154386" t="-108333" r="-85965" b="-208333"/>
                          </a:stretch>
                        </a:blipFill>
                      </a:tcPr>
                    </a:tc>
                    <a:tc>
                      <a:txBody>
                        <a:bodyPr/>
                        <a:lstStyle/>
                        <a:p>
                          <a:endParaRPr lang="en-DE"/>
                        </a:p>
                      </a:txBody>
                      <a:tcPr marL="18000" marR="18000" marT="10800" marB="10800" anchor="ctr">
                        <a:blipFill>
                          <a:blip r:embed="rId4"/>
                          <a:stretch>
                            <a:fillRect l="-302083" t="-108333" r="-2083" b="-208333"/>
                          </a:stretch>
                        </a:blipFill>
                      </a:tcPr>
                    </a:tc>
                    <a:extLst>
                      <a:ext uri="{0D108BD9-81ED-4DB2-BD59-A6C34878D82A}">
                        <a16:rowId xmlns:a16="http://schemas.microsoft.com/office/drawing/2014/main" val="133839504"/>
                      </a:ext>
                    </a:extLst>
                  </a:tr>
                  <a:tr h="307526">
                    <a:tc>
                      <a:txBody>
                        <a:bodyPr/>
                        <a:lstStyle/>
                        <a:p>
                          <a:endParaRPr lang="en-DE"/>
                        </a:p>
                      </a:txBody>
                      <a:tcPr>
                        <a:blipFill>
                          <a:blip r:embed="rId4"/>
                          <a:stretch>
                            <a:fillRect t="-200000" r="-326374" b="-100000"/>
                          </a:stretch>
                        </a:blipFill>
                      </a:tcPr>
                    </a:tc>
                    <a:tc>
                      <a:txBody>
                        <a:bodyPr/>
                        <a:lstStyle/>
                        <a:p>
                          <a:endParaRPr lang="en-DE"/>
                        </a:p>
                      </a:txBody>
                      <a:tcPr marL="18000" marR="18000" marT="10800" marB="10800" anchor="ctr">
                        <a:blipFill>
                          <a:blip r:embed="rId4"/>
                          <a:stretch>
                            <a:fillRect l="-107059" t="-200000" r="-249412" b="-100000"/>
                          </a:stretch>
                        </a:blipFill>
                      </a:tcPr>
                    </a:tc>
                    <a:tc>
                      <a:txBody>
                        <a:bodyPr/>
                        <a:lstStyle/>
                        <a:p>
                          <a:endParaRPr lang="en-DE"/>
                        </a:p>
                      </a:txBody>
                      <a:tcPr marL="18000" marR="18000" marT="10800" marB="10800" anchor="ctr">
                        <a:blipFill>
                          <a:blip r:embed="rId4"/>
                          <a:stretch>
                            <a:fillRect l="-154386" t="-200000" r="-85965" b="-100000"/>
                          </a:stretch>
                        </a:blipFill>
                      </a:tcPr>
                    </a:tc>
                    <a:tc>
                      <a:txBody>
                        <a:bodyPr/>
                        <a:lstStyle/>
                        <a:p>
                          <a:endParaRPr lang="en-DE"/>
                        </a:p>
                      </a:txBody>
                      <a:tcPr marL="18000" marR="18000" marT="10800" marB="10800" anchor="ctr">
                        <a:blipFill>
                          <a:blip r:embed="rId4"/>
                          <a:stretch>
                            <a:fillRect l="-302083" t="-200000" r="-2083" b="-100000"/>
                          </a:stretch>
                        </a:blipFill>
                      </a:tcPr>
                    </a:tc>
                    <a:extLst>
                      <a:ext uri="{0D108BD9-81ED-4DB2-BD59-A6C34878D82A}">
                        <a16:rowId xmlns:a16="http://schemas.microsoft.com/office/drawing/2014/main" val="28364145"/>
                      </a:ext>
                    </a:extLst>
                  </a:tr>
                  <a:tr h="304800">
                    <a:tc>
                      <a:txBody>
                        <a:bodyPr/>
                        <a:lstStyle/>
                        <a:p>
                          <a:endParaRPr lang="en-DE"/>
                        </a:p>
                      </a:txBody>
                      <a:tcPr>
                        <a:blipFill>
                          <a:blip r:embed="rId4"/>
                          <a:stretch>
                            <a:fillRect t="-312500" r="-326374" b="-4167"/>
                          </a:stretch>
                        </a:blipFill>
                      </a:tcPr>
                    </a:tc>
                    <a:tc>
                      <a:txBody>
                        <a:bodyPr/>
                        <a:lstStyle/>
                        <a:p>
                          <a:endParaRPr lang="en-DE"/>
                        </a:p>
                      </a:txBody>
                      <a:tcPr marL="18000" marR="18000" marT="10800" marB="10800" anchor="ctr">
                        <a:blipFill>
                          <a:blip r:embed="rId4"/>
                          <a:stretch>
                            <a:fillRect l="-107059" t="-312500" r="-249412" b="-4167"/>
                          </a:stretch>
                        </a:blipFill>
                      </a:tcPr>
                    </a:tc>
                    <a:tc>
                      <a:txBody>
                        <a:bodyPr/>
                        <a:lstStyle/>
                        <a:p>
                          <a:endParaRPr lang="en-DE"/>
                        </a:p>
                      </a:txBody>
                      <a:tcPr marL="18000" marR="18000" marT="10800" marB="10800" anchor="ctr">
                        <a:blipFill>
                          <a:blip r:embed="rId4"/>
                          <a:stretch>
                            <a:fillRect l="-154386" t="-312500" r="-85965" b="-4167"/>
                          </a:stretch>
                        </a:blipFill>
                      </a:tcPr>
                    </a:tc>
                    <a:tc>
                      <a:txBody>
                        <a:bodyPr/>
                        <a:lstStyle/>
                        <a:p>
                          <a:endParaRPr lang="en-DE"/>
                        </a:p>
                      </a:txBody>
                      <a:tcPr marL="18000" marR="18000" marT="10800" marB="10800" anchor="ctr">
                        <a:blipFill>
                          <a:blip r:embed="rId4"/>
                          <a:stretch>
                            <a:fillRect l="-302083" t="-312500" r="-2083" b="-4167"/>
                          </a:stretch>
                        </a:blipFill>
                      </a:tcPr>
                    </a:tc>
                    <a:extLst>
                      <a:ext uri="{0D108BD9-81ED-4DB2-BD59-A6C34878D82A}">
                        <a16:rowId xmlns:a16="http://schemas.microsoft.com/office/drawing/2014/main" val="1749330395"/>
                      </a:ext>
                    </a:extLst>
                  </a:tr>
                </a:tbl>
              </a:graphicData>
            </a:graphic>
          </p:graphicFrame>
        </mc:Fallback>
      </mc:AlternateContent>
      <p:pic>
        <p:nvPicPr>
          <p:cNvPr id="4" name="Picture 4">
            <a:extLst>
              <a:ext uri="{FF2B5EF4-FFF2-40B4-BE49-F238E27FC236}">
                <a16:creationId xmlns:a16="http://schemas.microsoft.com/office/drawing/2014/main" id="{CBC90EB0-4FAA-B0C5-0086-B28E277725B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166" b="95548" l="59895" r="82579">
                        <a14:foregroundMark x1="66947" y1="2527" x2="72158" y2="5776"/>
                        <a14:foregroundMark x1="72158" y1="5776" x2="74368" y2="17569"/>
                        <a14:foregroundMark x1="74368" y1="17569" x2="73053" y2="32130"/>
                        <a14:foregroundMark x1="77158" y1="3008" x2="67737" y2="2286"/>
                        <a14:foregroundMark x1="68684" y1="93261" x2="77158" y2="95548"/>
                      </a14:backgroundRemoval>
                    </a14:imgEffect>
                  </a14:imgLayer>
                </a14:imgProps>
              </a:ext>
              <a:ext uri="{28A0092B-C50C-407E-A947-70E740481C1C}">
                <a14:useLocalDpi xmlns:a14="http://schemas.microsoft.com/office/drawing/2010/main" val="0"/>
              </a:ext>
            </a:extLst>
          </a:blip>
          <a:srcRect l="57087" r="14563"/>
          <a:stretch/>
        </p:blipFill>
        <p:spPr bwMode="auto">
          <a:xfrm>
            <a:off x="7596336" y="1563638"/>
            <a:ext cx="1016584" cy="156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573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dissolve">
                                      <p:cBhvr>
                                        <p:cTn id="18" dur="500"/>
                                        <p:tgtEl>
                                          <p:spTgt spid="2">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dissolve">
                                      <p:cBhvr>
                                        <p:cTn id="23" dur="500"/>
                                        <p:tgtEl>
                                          <p:spTgt spid="2">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dissolve">
                                      <p:cBhvr>
                                        <p:cTn id="28" dur="500"/>
                                        <p:tgtEl>
                                          <p:spTgt spid="2">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dissolv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48FEFFB-4721-2228-3F68-711511A95881}"/>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Situation</a:t>
                </a:r>
                <a:r>
                  <a:rPr lang="de-DE" dirty="0"/>
                  <a:t>: Ein Test für eine seltene Krankheit hat eine Sensitivität und Spezifität von 95%. Die Krankheit haben nur 0.1% der Bevölkerung. Was ist die Wahrscheinlichkeit, die Krankheit zu haben, wenn der Testausgang positiv ist?</a:t>
                </a:r>
              </a:p>
              <a:p>
                <a:r>
                  <a:rPr lang="de-DE" b="1" dirty="0"/>
                  <a:t>Lösung</a:t>
                </a:r>
                <a:r>
                  <a:rPr lang="de-DE" dirty="0"/>
                  <a:t>: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m:rPr>
                          <m:sty m:val="p"/>
                        </m:rPr>
                        <a:rPr lang="de-DE" b="0" i="0" smtClean="0">
                          <a:latin typeface="Cambria Math" panose="02040503050406030204" pitchFamily="18" charset="0"/>
                        </a:rPr>
                        <m:t>Person</m:t>
                      </m:r>
                      <m:r>
                        <a:rPr lang="de-DE" b="0" i="0" smtClean="0">
                          <a:latin typeface="Cambria Math" panose="02040503050406030204" pitchFamily="18" charset="0"/>
                        </a:rPr>
                        <m:t> </m:t>
                      </m:r>
                      <m:r>
                        <m:rPr>
                          <m:sty m:val="p"/>
                        </m:rPr>
                        <a:rPr lang="de-DE" b="0" i="0" smtClean="0">
                          <a:latin typeface="Cambria Math" panose="02040503050406030204" pitchFamily="18" charset="0"/>
                        </a:rPr>
                        <m:t>hat</m:t>
                      </m:r>
                      <m:r>
                        <a:rPr lang="de-DE" b="0" i="0" smtClean="0">
                          <a:latin typeface="Cambria Math" panose="02040503050406030204" pitchFamily="18" charset="0"/>
                        </a:rPr>
                        <m:t> </m:t>
                      </m:r>
                      <m:r>
                        <m:rPr>
                          <m:sty m:val="p"/>
                        </m:rPr>
                        <a:rPr lang="de-DE" b="0" i="0" smtClean="0">
                          <a:latin typeface="Cambria Math" panose="02040503050406030204" pitchFamily="18" charset="0"/>
                        </a:rPr>
                        <m:t>die</m:t>
                      </m:r>
                      <m:r>
                        <a:rPr lang="de-DE" b="0" i="0" smtClean="0">
                          <a:latin typeface="Cambria Math" panose="02040503050406030204" pitchFamily="18" charset="0"/>
                        </a:rPr>
                        <m:t> </m:t>
                      </m:r>
                      <m:r>
                        <m:rPr>
                          <m:sty m:val="p"/>
                        </m:rPr>
                        <a:rPr lang="de-DE" b="0" i="0" smtClean="0">
                          <a:latin typeface="Cambria Math" panose="02040503050406030204" pitchFamily="18" charset="0"/>
                        </a:rPr>
                        <m:t>Krankheit</m:t>
                      </m:r>
                      <m:r>
                        <a:rPr lang="de-DE" b="0" i="1" smtClean="0">
                          <a:latin typeface="Cambria Math" panose="02040503050406030204" pitchFamily="18" charset="0"/>
                        </a:rPr>
                        <m:t>”</m:t>
                      </m:r>
                    </m:oMath>
                  </m:oMathPara>
                </a14:m>
                <a:endParaRPr lang="de-DE" b="0"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𝐵</m:t>
                      </m:r>
                      <m:r>
                        <a:rPr lang="de-DE" b="0" i="1" smtClean="0">
                          <a:latin typeface="Cambria Math" panose="02040503050406030204" pitchFamily="18" charset="0"/>
                        </a:rPr>
                        <m:t>=”</m:t>
                      </m:r>
                      <m:r>
                        <m:rPr>
                          <m:sty m:val="p"/>
                        </m:rPr>
                        <a:rPr lang="de-DE" b="0" i="0" smtClean="0">
                          <a:latin typeface="Cambria Math" panose="02040503050406030204" pitchFamily="18" charset="0"/>
                        </a:rPr>
                        <m:t>Test</m:t>
                      </m:r>
                      <m:r>
                        <a:rPr lang="de-DE" b="0" i="0" smtClean="0">
                          <a:latin typeface="Cambria Math" panose="02040503050406030204" pitchFamily="18" charset="0"/>
                        </a:rPr>
                        <m:t> </m:t>
                      </m:r>
                      <m:r>
                        <m:rPr>
                          <m:sty m:val="p"/>
                        </m:rPr>
                        <a:rPr lang="de-DE" b="0" i="0" smtClean="0">
                          <a:latin typeface="Cambria Math" panose="02040503050406030204" pitchFamily="18" charset="0"/>
                        </a:rPr>
                        <m:t>ist</m:t>
                      </m:r>
                      <m:r>
                        <a:rPr lang="de-DE" b="0" i="0" smtClean="0">
                          <a:latin typeface="Cambria Math" panose="02040503050406030204" pitchFamily="18" charset="0"/>
                        </a:rPr>
                        <m:t> </m:t>
                      </m:r>
                      <m:r>
                        <m:rPr>
                          <m:sty m:val="p"/>
                        </m:rPr>
                        <a:rPr lang="de-DE" b="0" i="0" smtClean="0">
                          <a:latin typeface="Cambria Math" panose="02040503050406030204" pitchFamily="18" charset="0"/>
                        </a:rPr>
                        <m:t>positiv</m:t>
                      </m:r>
                      <m:r>
                        <a:rPr lang="de-DE" b="0" i="1" smtClean="0">
                          <a:latin typeface="Cambria Math" panose="02040503050406030204" pitchFamily="18" charset="0"/>
                        </a:rPr>
                        <m:t>”</m:t>
                      </m:r>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r>
                            <a:rPr lang="de-DE" b="0" i="1" smtClean="0">
                              <a:latin typeface="Cambria Math" panose="02040503050406030204" pitchFamily="18" charset="0"/>
                            </a:rPr>
                            <m:t>𝐵</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𝐵</m:t>
                              </m:r>
                              <m:r>
                                <a:rPr lang="de-DE" i="1">
                                  <a:latin typeface="Cambria Math" panose="02040503050406030204" pitchFamily="18" charset="0"/>
                                </a:rPr>
                                <m:t>|</m:t>
                              </m:r>
                              <m:r>
                                <a:rPr lang="de-DE" i="1">
                                  <a:latin typeface="Cambria Math" panose="02040503050406030204" pitchFamily="18" charset="0"/>
                                </a:rPr>
                                <m:t>𝐴</m:t>
                              </m:r>
                            </m:e>
                          </m:d>
                          <m:r>
                            <a:rPr lang="de-DE" i="1">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num>
                        <m:den>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𝐵</m:t>
                              </m:r>
                              <m:r>
                                <a:rPr lang="de-DE" i="1">
                                  <a:latin typeface="Cambria Math" panose="02040503050406030204" pitchFamily="18" charset="0"/>
                                </a:rPr>
                                <m:t>|</m:t>
                              </m:r>
                              <m:r>
                                <a:rPr lang="de-DE" i="1">
                                  <a:latin typeface="Cambria Math" panose="02040503050406030204" pitchFamily="18" charset="0"/>
                                </a:rPr>
                                <m:t>𝐴</m:t>
                              </m:r>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𝐴</m:t>
                              </m:r>
                            </m:e>
                          </m:d>
                          <m:r>
                            <a:rPr lang="de-DE" b="0" i="1" smtClean="0">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𝐵</m:t>
                              </m:r>
                              <m:r>
                                <a:rPr lang="de-DE"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d>
                          <m:r>
                            <a:rPr lang="de-DE" i="1">
                              <a:latin typeface="Cambria Math" panose="02040503050406030204" pitchFamily="18" charset="0"/>
                            </a:rPr>
                            <m:t>⋅</m:t>
                          </m:r>
                          <m:r>
                            <a:rPr lang="de-DE"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acc>
                                <m:accPr>
                                  <m:chr m:val="̅"/>
                                  <m:ctrlPr>
                                    <a:rPr lang="en-US" b="0"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𝐴</m:t>
                                  </m:r>
                                </m:e>
                              </m:acc>
                            </m:e>
                          </m:d>
                        </m:den>
                      </m:f>
                    </m:oMath>
                  </m:oMathPara>
                </a14:m>
                <a:endParaRPr lang="de-DE" b="0" dirty="0"/>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0.95⋅0.001</m:t>
                          </m:r>
                        </m:num>
                        <m:den>
                          <m:r>
                            <a:rPr lang="de-DE" i="1">
                              <a:latin typeface="Cambria Math" panose="02040503050406030204" pitchFamily="18" charset="0"/>
                            </a:rPr>
                            <m:t>0.95⋅0.001+0.05⋅0.999</m:t>
                          </m:r>
                        </m:den>
                      </m:f>
                      <m:r>
                        <a:rPr lang="de-DE" i="1">
                          <a:latin typeface="Cambria Math" panose="02040503050406030204" pitchFamily="18" charset="0"/>
                        </a:rPr>
                        <m:t>≈0.0187</m:t>
                      </m:r>
                    </m:oMath>
                  </m:oMathPara>
                </a14:m>
                <a:br>
                  <a:rPr lang="de-DE" b="0" dirty="0"/>
                </a:br>
                <a:endParaRPr lang="de-DE" dirty="0"/>
              </a:p>
              <a:p>
                <a:endParaRPr lang="de-DE" b="1" dirty="0"/>
              </a:p>
              <a:p>
                <a:r>
                  <a:rPr lang="de-DE" b="1" dirty="0"/>
                  <a:t>Nicht Intuitiv</a:t>
                </a:r>
                <a:r>
                  <a:rPr lang="de-DE" dirty="0"/>
                  <a:t>: 80% der amerikanischen Krankenhausmitarbeiter schätzen die Wahrscheinlichkeit </a:t>
                </a:r>
                <a14:m>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e>
                    </m:d>
                    <m:r>
                      <a:rPr lang="de-DE" i="1">
                        <a:latin typeface="Cambria Math" panose="02040503050406030204" pitchFamily="18" charset="0"/>
                      </a:rPr>
                      <m:t> </m:t>
                    </m:r>
                  </m:oMath>
                </a14:m>
                <a:r>
                  <a:rPr lang="de-DE" dirty="0"/>
                  <a:t>auf 95% (</a:t>
                </a:r>
                <a:r>
                  <a:rPr lang="de-DE" i="1" dirty="0"/>
                  <a:t>The Economist </a:t>
                </a:r>
                <a:r>
                  <a:rPr lang="de-DE" dirty="0"/>
                  <a:t>(Februar 20, 1999))!</a:t>
                </a:r>
                <a:endParaRPr lang="de-DE" b="1" dirty="0"/>
              </a:p>
            </p:txBody>
          </p:sp>
        </mc:Choice>
        <mc:Fallback xmlns="">
          <p:sp>
            <p:nvSpPr>
              <p:cNvPr id="2" name="Text Placeholder 1">
                <a:extLst>
                  <a:ext uri="{FF2B5EF4-FFF2-40B4-BE49-F238E27FC236}">
                    <a16:creationId xmlns:a16="http://schemas.microsoft.com/office/drawing/2014/main" id="{948FEFFB-4721-2228-3F68-711511A95881}"/>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E3117B9-F2FB-1616-849F-848919D06E50}"/>
              </a:ext>
            </a:extLst>
          </p:cNvPr>
          <p:cNvSpPr>
            <a:spLocks noGrp="1"/>
          </p:cNvSpPr>
          <p:nvPr>
            <p:ph type="title"/>
          </p:nvPr>
        </p:nvSpPr>
        <p:spPr/>
        <p:txBody>
          <a:bodyPr/>
          <a:lstStyle/>
          <a:p>
            <a:r>
              <a:rPr lang="de-DE" dirty="0"/>
              <a:t>Satz von Bayes: </a:t>
            </a:r>
            <a:r>
              <a:rPr lang="en-US" i="1" dirty="0"/>
              <a:t>False-Positive</a:t>
            </a:r>
            <a:r>
              <a:rPr lang="de-DE" dirty="0"/>
              <a:t> Puzzle</a:t>
            </a:r>
          </a:p>
        </p:txBody>
      </p:sp>
      <p:pic>
        <p:nvPicPr>
          <p:cNvPr id="5" name="Graphic 4">
            <a:extLst>
              <a:ext uri="{FF2B5EF4-FFF2-40B4-BE49-F238E27FC236}">
                <a16:creationId xmlns:a16="http://schemas.microsoft.com/office/drawing/2014/main" id="{B295A0E4-F014-4D95-EF28-48BAFC2411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8234" y="1927559"/>
            <a:ext cx="2964156" cy="1976104"/>
          </a:xfrm>
          <a:prstGeom prst="rect">
            <a:avLst/>
          </a:prstGeom>
        </p:spPr>
      </p:pic>
    </p:spTree>
    <p:extLst>
      <p:ext uri="{BB962C8B-B14F-4D97-AF65-F5344CB8AC3E}">
        <p14:creationId xmlns:p14="http://schemas.microsoft.com/office/powerpoint/2010/main" val="26006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dissolv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07B9C6E-3C66-C858-7EDF-45C1159D23DA}"/>
                  </a:ext>
                </a:extLst>
              </p:cNvPr>
              <p:cNvSpPr>
                <a:spLocks noGrp="1"/>
              </p:cNvSpPr>
              <p:nvPr>
                <p:ph type="body" sz="quarter" idx="13"/>
              </p:nvPr>
            </p:nvSpPr>
            <p:spPr/>
            <p:txBody>
              <a:bodyPr/>
              <a:lstStyle/>
              <a:p>
                <a:r>
                  <a:rPr lang="de-DE" b="1" dirty="0">
                    <a:solidFill>
                      <a:schemeClr val="accent4"/>
                    </a:solidFill>
                  </a:rPr>
                  <a:t>Situation</a:t>
                </a:r>
                <a:r>
                  <a:rPr lang="de-DE" dirty="0"/>
                  <a:t>: In der Klausur mit einer </a:t>
                </a:r>
                <a:r>
                  <a:rPr lang="en-US" i="1" dirty="0"/>
                  <a:t>multiple choice</a:t>
                </a:r>
                <a:r>
                  <a:rPr lang="de-DE" dirty="0"/>
                  <a:t> Frage mit 4 Antwortmöglichkeiten wissen wir, dass 50% der Studenten die Antwort wissen und 50% der Studenten raten. Wenn die Studenten raten, dann erraten sie mit 25% die richtige Antwort. Wie groß ist die Wahrscheinlichkeit, dass ein Student die Antwort wusste, wenn die Antwort richtig ist?</a:t>
                </a:r>
              </a:p>
              <a:p>
                <a:endParaRPr lang="de-DE" dirty="0"/>
              </a:p>
              <a:p>
                <a:pPr lvl="1"/>
                <a:r>
                  <a:rPr lang="de-DE" sz="1200" b="1" dirty="0"/>
                  <a:t>Lösung</a:t>
                </a:r>
                <a:r>
                  <a:rPr lang="de-DE" sz="1200" dirty="0"/>
                  <a:t>: </a:t>
                </a:r>
              </a:p>
              <a:p>
                <a:pPr lvl="2"/>
                <a14:m>
                  <m:oMath xmlns:m="http://schemas.openxmlformats.org/officeDocument/2006/math">
                    <m:r>
                      <a:rPr lang="en-US" sz="1200" i="1">
                        <a:latin typeface="Cambria Math" panose="02040503050406030204" pitchFamily="18" charset="0"/>
                      </a:rPr>
                      <m:t>𝐴</m:t>
                    </m:r>
                    <m:r>
                      <a:rPr lang="en-US" sz="1200" b="0" i="0" smtClean="0">
                        <a:latin typeface="Cambria Math" panose="02040503050406030204" pitchFamily="18" charset="0"/>
                      </a:rPr>
                      <m:t>=</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Antwort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richtig</m:t>
                    </m:r>
                    <m:r>
                      <a:rPr lang="en-US" sz="1200" b="0" i="1" smtClean="0">
                        <a:latin typeface="Cambria Math" panose="02040503050406030204" pitchFamily="18" charset="0"/>
                      </a:rPr>
                      <m:t>”</m:t>
                    </m:r>
                  </m:oMath>
                </a14:m>
                <a:endParaRPr lang="de-DE" sz="1200" dirty="0"/>
              </a:p>
              <a:p>
                <a:pPr lvl="2"/>
                <a14:m>
                  <m:oMath xmlns:m="http://schemas.openxmlformats.org/officeDocument/2006/math">
                    <m:r>
                      <a:rPr lang="en-US" sz="1200" i="1">
                        <a:latin typeface="Cambria Math" panose="02040503050406030204" pitchFamily="18" charset="0"/>
                      </a:rPr>
                      <m:t>𝐵</m:t>
                    </m:r>
                    <m:r>
                      <a:rPr lang="en-US" sz="1200">
                        <a:latin typeface="Cambria Math" panose="02040503050406030204" pitchFamily="18" charset="0"/>
                      </a:rPr>
                      <m:t>=</m:t>
                    </m:r>
                    <m:r>
                      <a:rPr lang="en-US" sz="1200" i="1">
                        <a:latin typeface="Cambria Math" panose="02040503050406030204" pitchFamily="18" charset="0"/>
                      </a:rPr>
                      <m:t>“</m:t>
                    </m:r>
                    <m:r>
                      <m:rPr>
                        <m:sty m:val="p"/>
                      </m:rPr>
                      <a:rPr lang="en-US" sz="1200">
                        <a:latin typeface="Cambria Math" panose="02040503050406030204" pitchFamily="18" charset="0"/>
                      </a:rPr>
                      <m:t>Student</m:t>
                    </m:r>
                    <m:r>
                      <a:rPr lang="en-US" sz="1200">
                        <a:latin typeface="Cambria Math" panose="02040503050406030204" pitchFamily="18" charset="0"/>
                      </a:rPr>
                      <m:t> </m:t>
                    </m:r>
                    <m:r>
                      <m:rPr>
                        <m:sty m:val="p"/>
                      </m:rPr>
                      <a:rPr lang="en-US" sz="1200">
                        <a:latin typeface="Cambria Math" panose="02040503050406030204" pitchFamily="18" charset="0"/>
                      </a:rPr>
                      <m:t>wei</m:t>
                    </m:r>
                    <m:r>
                      <a:rPr lang="en-US" sz="1200">
                        <a:latin typeface="Cambria Math" panose="02040503050406030204" pitchFamily="18" charset="0"/>
                      </a:rPr>
                      <m:t>ß </m:t>
                    </m:r>
                    <m:r>
                      <m:rPr>
                        <m:sty m:val="p"/>
                      </m:rPr>
                      <a:rPr lang="en-US" sz="1200">
                        <a:latin typeface="Cambria Math" panose="02040503050406030204" pitchFamily="18" charset="0"/>
                      </a:rPr>
                      <m:t>die</m:t>
                    </m:r>
                    <m:r>
                      <a:rPr lang="en-US" sz="1200">
                        <a:latin typeface="Cambria Math" panose="02040503050406030204" pitchFamily="18" charset="0"/>
                      </a:rPr>
                      <m:t> </m:t>
                    </m:r>
                    <m:r>
                      <m:rPr>
                        <m:sty m:val="p"/>
                      </m:rPr>
                      <a:rPr lang="en-US" sz="1200">
                        <a:latin typeface="Cambria Math" panose="02040503050406030204" pitchFamily="18" charset="0"/>
                      </a:rPr>
                      <m:t>Antwort</m:t>
                    </m:r>
                    <m:r>
                      <a:rPr lang="en-US" sz="1200" i="1">
                        <a:latin typeface="Cambria Math" panose="02040503050406030204" pitchFamily="18" charset="0"/>
                      </a:rPr>
                      <m:t>”</m:t>
                    </m:r>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𝐵</m:t>
                          </m:r>
                          <m:r>
                            <a:rPr lang="en-US" sz="1200" b="0" i="1" smtClean="0">
                              <a:latin typeface="Cambria Math" panose="02040503050406030204" pitchFamily="18" charset="0"/>
                            </a:rPr>
                            <m:t>|</m:t>
                          </m:r>
                          <m:r>
                            <a:rPr lang="en-US" sz="1200" b="0" i="1" smtClean="0">
                              <a:latin typeface="Cambria Math" panose="02040503050406030204" pitchFamily="18" charset="0"/>
                            </a:rPr>
                            <m:t>𝐴</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r>
                                <a:rPr lang="en-US" sz="1200" b="0" i="1" smtClean="0">
                                  <a:latin typeface="Cambria Math" panose="02040503050406030204" pitchFamily="18" charset="0"/>
                                </a:rPr>
                                <m:t>|</m:t>
                              </m:r>
                              <m:r>
                                <a:rPr lang="en-US" sz="1200" b="0" i="1" smtClean="0">
                                  <a:latin typeface="Cambria Math" panose="02040503050406030204" pitchFamily="18" charset="0"/>
                                </a:rPr>
                                <m:t>𝐵</m:t>
                              </m:r>
                            </m:e>
                          </m:d>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𝐵</m:t>
                          </m:r>
                          <m:r>
                            <a:rPr lang="en-US" sz="1200" b="0" i="1" smtClean="0">
                              <a:latin typeface="Cambria Math" panose="02040503050406030204" pitchFamily="18" charset="0"/>
                            </a:rPr>
                            <m:t>)</m:t>
                          </m:r>
                        </m:num>
                        <m:den>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𝐴</m:t>
                              </m:r>
                              <m:r>
                                <a:rPr lang="en-US" sz="1200" i="1">
                                  <a:latin typeface="Cambria Math" panose="02040503050406030204" pitchFamily="18" charset="0"/>
                                </a:rPr>
                                <m:t>|</m:t>
                              </m:r>
                              <m:r>
                                <a:rPr lang="en-US" sz="1200" i="1">
                                  <a:latin typeface="Cambria Math" panose="02040503050406030204" pitchFamily="18" charset="0"/>
                                </a:rPr>
                                <m:t>𝐵</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𝐵</m:t>
                              </m:r>
                            </m:e>
                          </m:d>
                          <m:r>
                            <a:rPr lang="en-US" sz="1200" b="0" i="1" smtClean="0">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𝐴</m:t>
                              </m:r>
                              <m:r>
                                <a:rPr lang="en-US" sz="1200" i="1">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𝐵</m:t>
                                  </m:r>
                                </m:e>
                              </m:acc>
                            </m:e>
                          </m:d>
                          <m:r>
                            <a:rPr lang="en-US" sz="1200" i="1">
                              <a:latin typeface="Cambria Math" panose="02040503050406030204" pitchFamily="18" charset="0"/>
                            </a:rPr>
                            <m:t>⋅</m:t>
                          </m:r>
                          <m:r>
                            <a:rPr lang="en-US" sz="1200" i="1">
                              <a:latin typeface="Cambria Math" panose="02040503050406030204" pitchFamily="18" charset="0"/>
                            </a:rPr>
                            <m:t>𝑃</m:t>
                          </m:r>
                          <m:r>
                            <a:rPr lang="en-US" sz="1200" i="1">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𝐵</m:t>
                              </m:r>
                            </m:e>
                          </m:acc>
                          <m:r>
                            <a:rPr lang="en-US" sz="1200" i="1">
                              <a:latin typeface="Cambria Math" panose="02040503050406030204" pitchFamily="18" charset="0"/>
                            </a:rPr>
                            <m:t>)</m:t>
                          </m:r>
                        </m:den>
                      </m:f>
                    </m:oMath>
                  </m:oMathPara>
                </a14:m>
                <a:endParaRPr lang="en-US" sz="1200" b="0" dirty="0"/>
              </a:p>
              <a:p>
                <a:pPr marL="536575" lvl="2"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𝐵</m:t>
                          </m:r>
                          <m:r>
                            <a:rPr lang="en-US" sz="1200" i="1">
                              <a:latin typeface="Cambria Math" panose="02040503050406030204" pitchFamily="18" charset="0"/>
                            </a:rPr>
                            <m:t>|</m:t>
                          </m:r>
                          <m:r>
                            <a:rPr lang="en-US" sz="1200" i="1">
                              <a:latin typeface="Cambria Math" panose="02040503050406030204" pitchFamily="18" charset="0"/>
                            </a:rPr>
                            <m:t>𝐴</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b="0" i="1" smtClean="0">
                              <a:latin typeface="Cambria Math" panose="02040503050406030204" pitchFamily="18" charset="0"/>
                            </a:rPr>
                            <m:t>1</m:t>
                          </m:r>
                          <m:r>
                            <a:rPr lang="en-US" sz="1200" i="1">
                              <a:latin typeface="Cambria Math" panose="02040503050406030204" pitchFamily="18" charset="0"/>
                            </a:rPr>
                            <m:t>⋅</m:t>
                          </m:r>
                          <m:r>
                            <a:rPr lang="en-US" sz="1200" b="0" i="1" smtClean="0">
                              <a:latin typeface="Cambria Math" panose="02040503050406030204" pitchFamily="18" charset="0"/>
                            </a:rPr>
                            <m:t>0.5</m:t>
                          </m:r>
                        </m:num>
                        <m:den>
                          <m:r>
                            <a:rPr lang="en-US" sz="1200" b="0" i="1" smtClean="0">
                              <a:latin typeface="Cambria Math" panose="02040503050406030204" pitchFamily="18" charset="0"/>
                            </a:rPr>
                            <m:t>1⋅0.5</m:t>
                          </m:r>
                          <m:r>
                            <a:rPr lang="en-US" sz="1200" i="1">
                              <a:latin typeface="Cambria Math" panose="02040503050406030204" pitchFamily="18" charset="0"/>
                            </a:rPr>
                            <m:t>+</m:t>
                          </m:r>
                          <m:r>
                            <a:rPr lang="en-US" sz="1200" b="0" i="1" smtClean="0">
                              <a:latin typeface="Cambria Math" panose="02040503050406030204" pitchFamily="18" charset="0"/>
                            </a:rPr>
                            <m:t>0.25</m:t>
                          </m:r>
                          <m:r>
                            <a:rPr lang="en-US" sz="1200" i="1">
                              <a:latin typeface="Cambria Math" panose="02040503050406030204" pitchFamily="18" charset="0"/>
                            </a:rPr>
                            <m:t>⋅</m:t>
                          </m:r>
                          <m:r>
                            <a:rPr lang="en-US" sz="1200" b="0" i="1" smtClean="0">
                              <a:latin typeface="Cambria Math" panose="02040503050406030204" pitchFamily="18" charset="0"/>
                            </a:rPr>
                            <m:t>0.5</m:t>
                          </m:r>
                        </m:den>
                      </m:f>
                      <m:r>
                        <a:rPr lang="en-US" sz="1200" b="0" i="1" smtClean="0">
                          <a:latin typeface="Cambria Math" panose="02040503050406030204" pitchFamily="18" charset="0"/>
                        </a:rPr>
                        <m:t>=0.8=80%</m:t>
                      </m:r>
                    </m:oMath>
                  </m:oMathPara>
                </a14:m>
                <a:endParaRPr lang="de-DE" sz="1200" dirty="0"/>
              </a:p>
              <a:p>
                <a:pPr marL="536575" lvl="2" indent="0">
                  <a:buNone/>
                </a:pPr>
                <a:endParaRPr lang="de-DE" sz="1200" dirty="0"/>
              </a:p>
            </p:txBody>
          </p:sp>
        </mc:Choice>
        <mc:Fallback xmlns="">
          <p:sp>
            <p:nvSpPr>
              <p:cNvPr id="2" name="Text Placeholder 1">
                <a:extLst>
                  <a:ext uri="{FF2B5EF4-FFF2-40B4-BE49-F238E27FC236}">
                    <a16:creationId xmlns:a16="http://schemas.microsoft.com/office/drawing/2014/main" id="{B07B9C6E-3C66-C858-7EDF-45C1159D23D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2591971-B9F1-193B-8444-2C68218E92D5}"/>
              </a:ext>
            </a:extLst>
          </p:cNvPr>
          <p:cNvSpPr>
            <a:spLocks noGrp="1"/>
          </p:cNvSpPr>
          <p:nvPr>
            <p:ph type="title"/>
          </p:nvPr>
        </p:nvSpPr>
        <p:spPr/>
        <p:txBody>
          <a:bodyPr/>
          <a:lstStyle/>
          <a:p>
            <a:r>
              <a:rPr lang="de-DE" dirty="0"/>
              <a:t>Satz von Bayes: Klausur Beispiel</a:t>
            </a:r>
          </a:p>
        </p:txBody>
      </p:sp>
      <p:pic>
        <p:nvPicPr>
          <p:cNvPr id="3074" name="Picture 2">
            <a:extLst>
              <a:ext uri="{FF2B5EF4-FFF2-40B4-BE49-F238E27FC236}">
                <a16:creationId xmlns:a16="http://schemas.microsoft.com/office/drawing/2014/main" id="{DB0D5E7A-ACD0-DDCF-7CC5-8752238E1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288" y="2240449"/>
            <a:ext cx="2340694" cy="156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97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dissolv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de-DE" altLang="en-DE" dirty="0"/>
              <a:t>Bedingte Wahrscheinlichkeit</a:t>
            </a:r>
          </a:p>
          <a:p>
            <a:pPr marL="342900" indent="-342900"/>
            <a:r>
              <a:rPr lang="de-DE" altLang="en-DE" dirty="0"/>
              <a:t>Satz von Bayes</a:t>
            </a:r>
          </a:p>
          <a:p>
            <a:pPr marL="342900" indent="-342900"/>
            <a:r>
              <a:rPr lang="de-DE" altLang="en-DE" dirty="0">
                <a:solidFill>
                  <a:schemeClr val="accent5"/>
                </a:solidFill>
              </a:rPr>
              <a:t>Stochastische Unabhängigkeit</a:t>
            </a:r>
          </a:p>
          <a:p>
            <a:pPr marL="342900" indent="-342900"/>
            <a:r>
              <a:rPr lang="de-DE" altLang="en-DE" dirty="0">
                <a:solidFill>
                  <a:schemeClr val="accent5"/>
                </a:solidFill>
              </a:rPr>
              <a:t>Mehrstufige Modelle</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de-DE" altLang="en-DE" b="1" dirty="0"/>
              <a:t>Bedingte Wahrscheinlichkeit</a:t>
            </a:r>
          </a:p>
          <a:p>
            <a:pPr marL="342900" indent="-342900"/>
            <a:r>
              <a:rPr lang="de-DE" altLang="en-DE" dirty="0"/>
              <a:t>Satz von Bayes</a:t>
            </a:r>
          </a:p>
          <a:p>
            <a:pPr marL="342900" indent="-342900"/>
            <a:r>
              <a:rPr lang="de-DE" altLang="en-DE" dirty="0">
                <a:solidFill>
                  <a:schemeClr val="accent5"/>
                </a:solidFill>
              </a:rPr>
              <a:t>Stochastische Unabhängigkeit</a:t>
            </a:r>
          </a:p>
          <a:p>
            <a:pPr marL="342900" indent="-342900"/>
            <a:r>
              <a:rPr lang="de-DE" altLang="en-DE" dirty="0">
                <a:solidFill>
                  <a:schemeClr val="accent5"/>
                </a:solidFill>
              </a:rPr>
              <a:t>Mehrstufige Modelle</a:t>
            </a:r>
          </a:p>
          <a:p>
            <a:pPr marL="342900" indent="-342900"/>
            <a:endParaRPr lang="de-DE" altLang="en-DE" dirty="0"/>
          </a:p>
          <a:p>
            <a:pPr marL="0" indent="0">
              <a:buNone/>
            </a:pPr>
            <a:endParaRPr lang="de-DE" altLang="en-DE" dirty="0"/>
          </a:p>
          <a:p>
            <a:pPr marL="0" indent="0">
              <a:buNone/>
            </a:pPr>
            <a:endParaRPr lang="de-DE" altLang="en-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425982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A9D31E7-C1C4-1058-A534-CC2AC575C103}"/>
                  </a:ext>
                </a:extLst>
              </p:cNvPr>
              <p:cNvSpPr>
                <a:spLocks noGrp="1"/>
              </p:cNvSpPr>
              <p:nvPr>
                <p:ph type="body" sz="quarter" idx="13"/>
              </p:nvPr>
            </p:nvSpPr>
            <p:spPr/>
            <p:txBody>
              <a:bodyPr/>
              <a:lstStyle/>
              <a:p>
                <a:r>
                  <a:rPr lang="de-DE" b="1" dirty="0">
                    <a:solidFill>
                      <a:schemeClr val="accent4"/>
                    </a:solidFill>
                  </a:rPr>
                  <a:t>Beispiel (Bedingte Wahrscheinlichkeit)</a:t>
                </a:r>
                <a:r>
                  <a:rPr lang="de-DE" dirty="0">
                    <a:solidFill>
                      <a:schemeClr val="accent4"/>
                    </a:solidFill>
                  </a:rPr>
                  <a:t>. </a:t>
                </a:r>
              </a:p>
              <a:p>
                <a:pPr lvl="1"/>
                <a:r>
                  <a:rPr lang="de-DE" sz="1200" b="1" dirty="0">
                    <a:solidFill>
                      <a:schemeClr val="accent4"/>
                    </a:solidFill>
                  </a:rPr>
                  <a:t>Situation</a:t>
                </a:r>
                <a:r>
                  <a:rPr lang="de-DE" sz="1200" dirty="0"/>
                  <a:t>: Für die 3 Erstplatzierten eines Radrennens werden Fahrradklingeln verschenkt. Hierfür dürfen die Gewinner eine Fahrradklingel verdeckt aus einer Urne ziehen. Es gibt eine blaue, eine rote und eine goldene Klingel in der Urne. Wie wahrscheinlich ist es, dass du eine goldene Fahrradklingel ziehst?</a:t>
                </a:r>
              </a:p>
              <a:p>
                <a:pPr lvl="2"/>
                <a:r>
                  <a:rPr lang="de-DE" sz="1200" b="1" dirty="0"/>
                  <a:t>Ergebnismenge</a:t>
                </a:r>
                <a:r>
                  <a:rPr lang="de-DE" sz="1200" dirty="0"/>
                  <a:t>: </a:t>
                </a:r>
                <a14:m>
                  <m:oMath xmlns:m="http://schemas.openxmlformats.org/officeDocument/2006/math">
                    <m:r>
                      <m:rPr>
                        <m:sty m:val="p"/>
                      </m:rPr>
                      <a:rPr lang="de-DE" sz="1200" b="0" i="0" smtClean="0">
                        <a:latin typeface="Cambria Math" panose="02040503050406030204" pitchFamily="18" charset="0"/>
                      </a:rPr>
                      <m:t>Ω</m:t>
                    </m:r>
                    <m:r>
                      <a:rPr lang="de-DE" sz="1200" b="0" i="1" smtClean="0">
                        <a:latin typeface="Cambria Math" panose="02040503050406030204" pitchFamily="18" charset="0"/>
                      </a:rPr>
                      <m:t>={</m:t>
                    </m:r>
                    <m:r>
                      <m:rPr>
                        <m:sty m:val="p"/>
                      </m:rPr>
                      <a:rPr lang="en-US" sz="1200" b="0" i="0" smtClean="0">
                        <a:latin typeface="Cambria Math" panose="02040503050406030204" pitchFamily="18" charset="0"/>
                      </a:rPr>
                      <m:t>blau</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rot</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gold</m:t>
                    </m:r>
                    <m:r>
                      <a:rPr lang="de-DE" sz="1200" b="0" i="1" smtClean="0">
                        <a:latin typeface="Cambria Math" panose="02040503050406030204" pitchFamily="18" charset="0"/>
                      </a:rPr>
                      <m:t>}</m:t>
                    </m:r>
                  </m:oMath>
                </a14:m>
                <a:endParaRPr lang="de-DE" sz="1200" dirty="0"/>
              </a:p>
              <a:p>
                <a:pPr lvl="2"/>
                <a:r>
                  <a:rPr lang="de-DE" sz="1200" b="1" dirty="0"/>
                  <a:t>Gleichverteilung</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m:rPr>
                            <m:sty m:val="p"/>
                          </m:rPr>
                          <a:rPr lang="en-US" sz="1200" b="0" i="0" smtClean="0">
                            <a:latin typeface="Cambria Math" panose="02040503050406030204" pitchFamily="18" charset="0"/>
                          </a:rPr>
                          <m:t>naive</m:t>
                        </m:r>
                      </m:sub>
                    </m:sSub>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gold</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3</m:t>
                        </m:r>
                      </m:den>
                    </m:f>
                  </m:oMath>
                </a14:m>
                <a:endParaRPr lang="de-DE" sz="1200" dirty="0"/>
              </a:p>
              <a:p>
                <a:pPr lvl="1"/>
                <a:r>
                  <a:rPr lang="de-DE" sz="1200" b="1" dirty="0">
                    <a:solidFill>
                      <a:schemeClr val="accent4"/>
                    </a:solidFill>
                  </a:rPr>
                  <a:t>Neue Situation</a:t>
                </a:r>
                <a:r>
                  <a:rPr lang="de-DE" sz="1200" dirty="0"/>
                  <a:t>: Da du nur Zweitplatzierter warst, darfst du erst als zweites ziehen und siehst, wie der Erstplatzierte vor dir eine rote Klingel zieht. Wie wahrscheinlich ist es jetzt, dass du eine goldene Fahrradklingel ziehst?</a:t>
                </a:r>
              </a:p>
              <a:p>
                <a:pPr lvl="2"/>
                <a:r>
                  <a:rPr lang="de-DE" sz="1200" b="1" dirty="0"/>
                  <a:t>Ergebnismenge</a:t>
                </a:r>
                <a:r>
                  <a:rPr lang="de-DE" sz="1200" dirty="0"/>
                  <a:t>: </a:t>
                </a:r>
                <a14:m>
                  <m:oMath xmlns:m="http://schemas.openxmlformats.org/officeDocument/2006/math">
                    <m:r>
                      <m:rPr>
                        <m:sty m:val="p"/>
                      </m:rPr>
                      <a:rPr lang="de-DE" sz="1200" b="0" i="0" smtClean="0">
                        <a:latin typeface="Cambria Math" panose="02040503050406030204" pitchFamily="18" charset="0"/>
                      </a:rPr>
                      <m:t>Ω</m:t>
                    </m:r>
                    <m:r>
                      <a:rPr lang="de-DE" sz="1200" b="0" i="1" smtClean="0">
                        <a:latin typeface="Cambria Math" panose="02040503050406030204" pitchFamily="18" charset="0"/>
                      </a:rPr>
                      <m:t>={</m:t>
                    </m:r>
                    <m:r>
                      <m:rPr>
                        <m:sty m:val="p"/>
                      </m:rPr>
                      <a:rPr lang="en-US" sz="1200" b="0" i="0" smtClean="0">
                        <a:latin typeface="Cambria Math" panose="02040503050406030204" pitchFamily="18" charset="0"/>
                      </a:rPr>
                      <m:t>blau</m:t>
                    </m:r>
                    <m:r>
                      <a:rPr lang="en-US" sz="1200" b="0" i="1" smtClean="0">
                        <a:latin typeface="Cambria Math" panose="02040503050406030204" pitchFamily="18" charset="0"/>
                      </a:rPr>
                      <m:t>, </m:t>
                    </m:r>
                    <m:r>
                      <m:rPr>
                        <m:sty m:val="p"/>
                      </m:rPr>
                      <a:rPr lang="en-US" sz="1200" b="0" i="0" smtClean="0">
                        <a:latin typeface="Cambria Math" panose="02040503050406030204" pitchFamily="18" charset="0"/>
                      </a:rPr>
                      <m:t>gold</m:t>
                    </m:r>
                    <m:r>
                      <a:rPr lang="de-DE" sz="1200" b="0" i="1" smtClean="0">
                        <a:latin typeface="Cambria Math" panose="02040503050406030204" pitchFamily="18" charset="0"/>
                      </a:rPr>
                      <m:t>}</m:t>
                    </m:r>
                  </m:oMath>
                </a14:m>
                <a:endParaRPr lang="de-DE" sz="1200" dirty="0"/>
              </a:p>
              <a:p>
                <a:pPr lvl="2"/>
                <a:r>
                  <a:rPr lang="de-DE" sz="1200" b="1" dirty="0"/>
                  <a:t>Gleichverteilung</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m:rPr>
                            <m:sty m:val="p"/>
                          </m:rPr>
                          <a:rPr lang="en-US" sz="1200" b="0" i="0" smtClean="0">
                            <a:latin typeface="Cambria Math" panose="02040503050406030204" pitchFamily="18" charset="0"/>
                          </a:rPr>
                          <m:t>naive</m:t>
                        </m:r>
                      </m:sub>
                    </m:sSub>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gold</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endParaRPr lang="de-DE" sz="1200" dirty="0"/>
              </a:p>
              <a:p>
                <a:r>
                  <a:rPr lang="de-DE" b="1" dirty="0"/>
                  <a:t>Was ist passiert?</a:t>
                </a:r>
              </a:p>
              <a:p>
                <a:pPr lvl="2"/>
                <a:endParaRPr lang="de-DE" sz="1200" dirty="0"/>
              </a:p>
              <a:p>
                <a:endParaRPr lang="de-DE" sz="1200" dirty="0"/>
              </a:p>
              <a:p>
                <a:pPr lvl="1"/>
                <a:endParaRPr lang="de-DE" dirty="0"/>
              </a:p>
              <a:p>
                <a:endParaRPr lang="de-DE" dirty="0">
                  <a:solidFill>
                    <a:schemeClr val="accent4"/>
                  </a:solidFill>
                </a:endParaRPr>
              </a:p>
              <a:p>
                <a:endParaRPr lang="de-DE" dirty="0"/>
              </a:p>
            </p:txBody>
          </p:sp>
        </mc:Choice>
        <mc:Fallback xmlns="">
          <p:sp>
            <p:nvSpPr>
              <p:cNvPr id="2" name="Text Placeholder 1">
                <a:extLst>
                  <a:ext uri="{FF2B5EF4-FFF2-40B4-BE49-F238E27FC236}">
                    <a16:creationId xmlns:a16="http://schemas.microsoft.com/office/drawing/2014/main" id="{DA9D31E7-C1C4-1058-A534-CC2AC575C10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07EEAF4-90C0-EDB0-D653-951C6D2AF497}"/>
              </a:ext>
            </a:extLst>
          </p:cNvPr>
          <p:cNvSpPr>
            <a:spLocks noGrp="1"/>
          </p:cNvSpPr>
          <p:nvPr>
            <p:ph type="title"/>
          </p:nvPr>
        </p:nvSpPr>
        <p:spPr/>
        <p:txBody>
          <a:bodyPr/>
          <a:lstStyle/>
          <a:p>
            <a:r>
              <a:rPr lang="de-DE" dirty="0"/>
              <a:t>Bedingte Wahrscheinlichkeit: Einführendes Beispiel</a:t>
            </a:r>
          </a:p>
        </p:txBody>
      </p:sp>
      <p:pic>
        <p:nvPicPr>
          <p:cNvPr id="4" name="Picture 3">
            <a:extLst>
              <a:ext uri="{FF2B5EF4-FFF2-40B4-BE49-F238E27FC236}">
                <a16:creationId xmlns:a16="http://schemas.microsoft.com/office/drawing/2014/main" id="{1A433324-AF73-29B3-031F-057D4BFCE98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4718"/>
          <a:stretch/>
        </p:blipFill>
        <p:spPr>
          <a:xfrm>
            <a:off x="6156176" y="2067694"/>
            <a:ext cx="2908195" cy="1008112"/>
          </a:xfrm>
          <a:prstGeom prst="rect">
            <a:avLst/>
          </a:prstGeom>
        </p:spPr>
      </p:pic>
      <p:pic>
        <p:nvPicPr>
          <p:cNvPr id="5" name="Picture 4">
            <a:extLst>
              <a:ext uri="{FF2B5EF4-FFF2-40B4-BE49-F238E27FC236}">
                <a16:creationId xmlns:a16="http://schemas.microsoft.com/office/drawing/2014/main" id="{BFEE9E08-A7C1-143A-8CE8-C402A7CC7132}"/>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4718" r="62253"/>
          <a:stretch/>
        </p:blipFill>
        <p:spPr>
          <a:xfrm>
            <a:off x="5940151" y="3299532"/>
            <a:ext cx="1008113" cy="1008112"/>
          </a:xfrm>
          <a:prstGeom prst="rect">
            <a:avLst/>
          </a:prstGeom>
        </p:spPr>
      </p:pic>
      <p:pic>
        <p:nvPicPr>
          <p:cNvPr id="6" name="Picture 5">
            <a:extLst>
              <a:ext uri="{FF2B5EF4-FFF2-40B4-BE49-F238E27FC236}">
                <a16:creationId xmlns:a16="http://schemas.microsoft.com/office/drawing/2014/main" id="{6DBFD320-6CCA-98CF-0F3D-598552BFF8C7}"/>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68417"/>
          <a:stretch/>
        </p:blipFill>
        <p:spPr>
          <a:xfrm>
            <a:off x="6950878" y="3299532"/>
            <a:ext cx="963979" cy="1008112"/>
          </a:xfrm>
          <a:prstGeom prst="rect">
            <a:avLst/>
          </a:prstGeom>
        </p:spPr>
      </p:pic>
    </p:spTree>
    <p:extLst>
      <p:ext uri="{BB962C8B-B14F-4D97-AF65-F5344CB8AC3E}">
        <p14:creationId xmlns:p14="http://schemas.microsoft.com/office/powerpoint/2010/main" val="4228510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par>
                                <p:cTn id="34" presetID="9"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dissolve">
                                      <p:cBhvr>
                                        <p:cTn id="41" dur="500"/>
                                        <p:tgtEl>
                                          <p:spTgt spid="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dissolve">
                                      <p:cBhvr>
                                        <p:cTn id="4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A9D31E7-C1C4-1058-A534-CC2AC575C103}"/>
                  </a:ext>
                </a:extLst>
              </p:cNvPr>
              <p:cNvSpPr>
                <a:spLocks noGrp="1"/>
              </p:cNvSpPr>
              <p:nvPr>
                <p:ph type="body" sz="quarter" idx="13"/>
              </p:nvPr>
            </p:nvSpPr>
            <p:spPr/>
            <p:txBody>
              <a:bodyPr/>
              <a:lstStyle/>
              <a:p>
                <a:r>
                  <a:rPr lang="de-DE" b="1" dirty="0"/>
                  <a:t>Was ist passiert?</a:t>
                </a:r>
              </a:p>
              <a:p>
                <a:pPr lvl="1"/>
                <a:r>
                  <a:rPr lang="de-DE" sz="1200" dirty="0"/>
                  <a:t>Wir wollen die Wahrscheinlichkeit für ein Ereignis </a:t>
                </a:r>
                <a14:m>
                  <m:oMath xmlns:m="http://schemas.openxmlformats.org/officeDocument/2006/math">
                    <m:r>
                      <a:rPr lang="de-DE"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gold</m:t>
                        </m:r>
                      </m:e>
                    </m:d>
                  </m:oMath>
                </a14:m>
                <a:r>
                  <a:rPr lang="de-DE" sz="1200" dirty="0"/>
                  <a:t> bestimmen.</a:t>
                </a:r>
              </a:p>
              <a:p>
                <a:pPr lvl="1"/>
                <a:r>
                  <a:rPr lang="de-DE" sz="1200" dirty="0"/>
                  <a:t>Dabei haben wir den Eintritt des Ereignisses </a:t>
                </a:r>
                <a14:m>
                  <m:oMath xmlns:m="http://schemas.openxmlformats.org/officeDocument/2006/math">
                    <m:r>
                      <a:rPr lang="de-DE" sz="1200" b="0" i="1" smtClean="0">
                        <a:latin typeface="Cambria Math" panose="02040503050406030204" pitchFamily="18" charset="0"/>
                      </a:rPr>
                      <m:t>𝐵</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blau</m:t>
                        </m:r>
                        <m:r>
                          <a:rPr lang="en-US" sz="1200" b="0" i="0" smtClean="0">
                            <a:latin typeface="Cambria Math" panose="02040503050406030204" pitchFamily="18" charset="0"/>
                          </a:rPr>
                          <m:t>,</m:t>
                        </m:r>
                        <m:r>
                          <m:rPr>
                            <m:sty m:val="p"/>
                          </m:rPr>
                          <a:rPr lang="en-US" sz="1200" b="0" i="0" smtClean="0">
                            <a:latin typeface="Cambria Math" panose="02040503050406030204" pitchFamily="18" charset="0"/>
                          </a:rPr>
                          <m:t>gold</m:t>
                        </m:r>
                      </m:e>
                    </m:d>
                  </m:oMath>
                </a14:m>
                <a:r>
                  <a:rPr lang="de-DE" sz="1200" dirty="0"/>
                  <a:t> beobachtet.</a:t>
                </a:r>
              </a:p>
              <a:p>
                <a:pPr lvl="1"/>
                <a:r>
                  <a:rPr lang="de-DE" sz="1200" dirty="0"/>
                  <a:t>Daraufhin konnten wir die Eintrittswahrscheinlichkeit für </a:t>
                </a:r>
                <a14:m>
                  <m:oMath xmlns:m="http://schemas.openxmlformats.org/officeDocument/2006/math">
                    <m:r>
                      <a:rPr lang="de-DE"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gold</m:t>
                        </m:r>
                      </m:e>
                    </m:d>
                  </m:oMath>
                </a14:m>
                <a:r>
                  <a:rPr lang="de-DE" sz="1200" dirty="0"/>
                  <a:t> neu bewerten.</a:t>
                </a:r>
              </a:p>
              <a:p>
                <a:pPr lvl="1"/>
                <a:r>
                  <a:rPr lang="de-DE" sz="1200" dirty="0"/>
                  <a:t>Diese neue Wahrscheinlichkeit nennen wir </a:t>
                </a:r>
                <a14:m>
                  <m:oMath xmlns:m="http://schemas.openxmlformats.org/officeDocument/2006/math">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oMath>
                </a14:m>
                <a:r>
                  <a:rPr lang="de-DE" sz="1200" dirty="0"/>
                  <a:t>.</a:t>
                </a:r>
              </a:p>
              <a:p>
                <a:pPr lvl="2"/>
                <a:r>
                  <a:rPr lang="de-DE" sz="1200" dirty="0"/>
                  <a:t>Es kann nur noch ein Ergebnis eintreten, welches in </a:t>
                </a:r>
                <a14:m>
                  <m:oMath xmlns:m="http://schemas.openxmlformats.org/officeDocument/2006/math">
                    <m:r>
                      <a:rPr lang="de-DE" sz="1200" b="0" i="1" smtClean="0">
                        <a:latin typeface="Cambria Math" panose="02040503050406030204" pitchFamily="18" charset="0"/>
                      </a:rPr>
                      <m:t>𝐵</m:t>
                    </m:r>
                  </m:oMath>
                </a14:m>
                <a:r>
                  <a:rPr lang="de-DE" sz="1200" dirty="0"/>
                  <a:t> ist.</a:t>
                </a:r>
              </a:p>
              <a:p>
                <a:pPr lvl="2"/>
                <a:r>
                  <a:rPr lang="de-DE" sz="1200" dirty="0"/>
                  <a:t>Es können nur noch Ereignisse eintreten, welche Teilmenge von </a:t>
                </a:r>
                <a14:m>
                  <m:oMath xmlns:m="http://schemas.openxmlformats.org/officeDocument/2006/math">
                    <m:r>
                      <a:rPr lang="de-DE" sz="1200" b="0" i="1" smtClean="0">
                        <a:latin typeface="Cambria Math" panose="02040503050406030204" pitchFamily="18" charset="0"/>
                      </a:rPr>
                      <m:t>𝐵</m:t>
                    </m:r>
                  </m:oMath>
                </a14:m>
                <a:r>
                  <a:rPr lang="de-DE" sz="1200" dirty="0"/>
                  <a:t> sind.</a:t>
                </a:r>
              </a:p>
              <a:p>
                <a:pPr lvl="2"/>
                <a14:m>
                  <m:oMath xmlns:m="http://schemas.openxmlformats.org/officeDocument/2006/math">
                    <m:r>
                      <a:rPr lang="de-DE" sz="1200" b="0" i="1" smtClean="0">
                        <a:latin typeface="Cambria Math" panose="02040503050406030204" pitchFamily="18" charset="0"/>
                      </a:rPr>
                      <m:t>𝐵</m:t>
                    </m:r>
                  </m:oMath>
                </a14:m>
                <a:r>
                  <a:rPr lang="de-DE" sz="1200" dirty="0"/>
                  <a:t> ist nun ein sicheres Ereignis.</a:t>
                </a:r>
              </a:p>
              <a:p>
                <a:pPr lvl="2"/>
                <a:endParaRPr lang="de-DE" sz="1200" dirty="0"/>
              </a:p>
              <a:p>
                <a:pPr marL="268287" lvl="1"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𝑃</m:t>
                      </m:r>
                      <m:d>
                        <m:dPr>
                          <m:ctrlPr>
                            <a:rPr lang="de-DE" sz="1200" b="0" i="1" smtClean="0">
                              <a:latin typeface="Cambria Math" panose="02040503050406030204" pitchFamily="18" charset="0"/>
                            </a:rPr>
                          </m:ctrlPr>
                        </m:dPr>
                        <m:e>
                          <m:r>
                            <a:rPr lang="de-DE" sz="1200" b="0" i="1" smtClean="0">
                              <a:latin typeface="Cambria Math" panose="02040503050406030204" pitchFamily="18" charset="0"/>
                            </a:rPr>
                            <m:t>𝐴</m:t>
                          </m:r>
                        </m:e>
                        <m:e>
                          <m:r>
                            <a:rPr lang="de-DE" sz="1200" b="0" i="1" smtClean="0">
                              <a:latin typeface="Cambria Math" panose="02040503050406030204" pitchFamily="18" charset="0"/>
                            </a:rPr>
                            <m:t>𝐵</m:t>
                          </m:r>
                        </m:e>
                      </m:d>
                      <m:r>
                        <a:rPr lang="de-DE" sz="1200" b="0" i="1" smtClean="0">
                          <a:latin typeface="Cambria Math" panose="02040503050406030204" pitchFamily="18" charset="0"/>
                        </a:rPr>
                        <m:t>=</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num>
                        <m:den>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den>
                      </m:f>
                      <m:r>
                        <a:rPr lang="de-DE" sz="1200" b="0" i="1" smtClean="0">
                          <a:latin typeface="Cambria Math" panose="02040503050406030204" pitchFamily="18" charset="0"/>
                        </a:rPr>
                        <m:t>=</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num>
                        <m:den>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den>
                      </m:f>
                      <m:r>
                        <a:rPr lang="de-DE" sz="1200" b="0" i="1" smtClean="0">
                          <a:latin typeface="Cambria Math" panose="02040503050406030204" pitchFamily="18" charset="0"/>
                        </a:rPr>
                        <m:t>=</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𝑃</m:t>
                          </m:r>
                          <m:d>
                            <m:dPr>
                              <m:ctrlPr>
                                <a:rPr lang="de-DE" sz="1200" b="0" i="1" smtClean="0">
                                  <a:latin typeface="Cambria Math" panose="02040503050406030204" pitchFamily="18" charset="0"/>
                                </a:rPr>
                              </m:ctrlPr>
                            </m:dPr>
                            <m:e>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e>
                          </m:d>
                        </m:num>
                        <m:den>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den>
                      </m:f>
                    </m:oMath>
                  </m:oMathPara>
                </a14:m>
                <a:endParaRPr lang="de-DE" sz="1200" dirty="0"/>
              </a:p>
              <a:p>
                <a:pPr lvl="1"/>
                <a:endParaRPr lang="de-DE" dirty="0"/>
              </a:p>
              <a:p>
                <a:endParaRPr lang="de-DE" dirty="0"/>
              </a:p>
              <a:p>
                <a:endParaRPr lang="de-DE" sz="1200" dirty="0"/>
              </a:p>
              <a:p>
                <a:pPr lvl="1"/>
                <a:endParaRPr lang="de-DE" dirty="0"/>
              </a:p>
              <a:p>
                <a:endParaRPr lang="de-DE" dirty="0">
                  <a:solidFill>
                    <a:schemeClr val="accent4"/>
                  </a:solidFill>
                </a:endParaRPr>
              </a:p>
              <a:p>
                <a:endParaRPr lang="de-DE" dirty="0"/>
              </a:p>
            </p:txBody>
          </p:sp>
        </mc:Choice>
        <mc:Fallback xmlns="">
          <p:sp>
            <p:nvSpPr>
              <p:cNvPr id="2" name="Text Placeholder 1">
                <a:extLst>
                  <a:ext uri="{FF2B5EF4-FFF2-40B4-BE49-F238E27FC236}">
                    <a16:creationId xmlns:a16="http://schemas.microsoft.com/office/drawing/2014/main" id="{DA9D31E7-C1C4-1058-A534-CC2AC575C10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07EEAF4-90C0-EDB0-D653-951C6D2AF497}"/>
              </a:ext>
            </a:extLst>
          </p:cNvPr>
          <p:cNvSpPr>
            <a:spLocks noGrp="1"/>
          </p:cNvSpPr>
          <p:nvPr>
            <p:ph type="title"/>
          </p:nvPr>
        </p:nvSpPr>
        <p:spPr/>
        <p:txBody>
          <a:bodyPr/>
          <a:lstStyle/>
          <a:p>
            <a:r>
              <a:rPr lang="de-DE" dirty="0"/>
              <a:t>Bedingte Wahrscheinlichkeit: Herleitung</a:t>
            </a:r>
          </a:p>
        </p:txBody>
      </p:sp>
      <p:pic>
        <p:nvPicPr>
          <p:cNvPr id="7" name="Picture 6">
            <a:extLst>
              <a:ext uri="{FF2B5EF4-FFF2-40B4-BE49-F238E27FC236}">
                <a16:creationId xmlns:a16="http://schemas.microsoft.com/office/drawing/2014/main" id="{12A08B5F-036E-3D6B-85E7-64E27D6E352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4718"/>
          <a:stretch/>
        </p:blipFill>
        <p:spPr>
          <a:xfrm>
            <a:off x="6222458" y="1047086"/>
            <a:ext cx="2908195" cy="1008112"/>
          </a:xfrm>
          <a:prstGeom prst="rect">
            <a:avLst/>
          </a:prstGeom>
        </p:spPr>
      </p:pic>
      <p:pic>
        <p:nvPicPr>
          <p:cNvPr id="8" name="Picture 7">
            <a:extLst>
              <a:ext uri="{FF2B5EF4-FFF2-40B4-BE49-F238E27FC236}">
                <a16:creationId xmlns:a16="http://schemas.microsoft.com/office/drawing/2014/main" id="{FACB1CC4-B8D3-694B-5A14-6FAC06A518CF}"/>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4718" r="62253"/>
          <a:stretch/>
        </p:blipFill>
        <p:spPr>
          <a:xfrm>
            <a:off x="7092280" y="1851670"/>
            <a:ext cx="1008113" cy="1008112"/>
          </a:xfrm>
          <a:prstGeom prst="rect">
            <a:avLst/>
          </a:prstGeom>
        </p:spPr>
      </p:pic>
      <p:pic>
        <p:nvPicPr>
          <p:cNvPr id="9" name="Picture 8">
            <a:extLst>
              <a:ext uri="{FF2B5EF4-FFF2-40B4-BE49-F238E27FC236}">
                <a16:creationId xmlns:a16="http://schemas.microsoft.com/office/drawing/2014/main" id="{153D63A6-F7BB-E11F-92C2-24F136D0D31D}"/>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68417"/>
          <a:stretch/>
        </p:blipFill>
        <p:spPr>
          <a:xfrm>
            <a:off x="8103007" y="1851670"/>
            <a:ext cx="963979" cy="1008112"/>
          </a:xfrm>
          <a:prstGeom prst="rect">
            <a:avLst/>
          </a:prstGeom>
        </p:spPr>
      </p:pic>
    </p:spTree>
    <p:extLst>
      <p:ext uri="{BB962C8B-B14F-4D97-AF65-F5344CB8AC3E}">
        <p14:creationId xmlns:p14="http://schemas.microsoft.com/office/powerpoint/2010/main" val="871821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dissolve">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dissolv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dissolve">
                                      <p:cBhvr>
                                        <p:cTn id="39" dur="500"/>
                                        <p:tgtEl>
                                          <p:spTgt spid="2">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dissolve">
                                      <p:cBhvr>
                                        <p:cTn id="44" dur="500"/>
                                        <p:tgtEl>
                                          <p:spTgt spid="2">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Effect transition="in" filter="dissolve">
                                      <p:cBhvr>
                                        <p:cTn id="4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E211B932-D0A4-0628-5AE6-4C32272F3D3C}"/>
                  </a:ext>
                </a:extLst>
              </p:cNvPr>
              <p:cNvSpPr>
                <a:spLocks noGrp="1"/>
              </p:cNvSpPr>
              <p:nvPr>
                <p:ph type="body" sz="quarter" idx="13"/>
              </p:nvPr>
            </p:nvSpPr>
            <p:spPr>
              <a:xfrm>
                <a:off x="358776" y="1239837"/>
                <a:ext cx="4717280" cy="3563938"/>
              </a:xfrm>
            </p:spPr>
            <p:txBody>
              <a:bodyPr/>
              <a:lstStyle/>
              <a:p>
                <a:r>
                  <a:rPr lang="de-DE" b="1" dirty="0">
                    <a:solidFill>
                      <a:schemeClr val="accent1"/>
                    </a:solidFill>
                  </a:rPr>
                  <a:t>Definition (Bedingte Wahrscheinlichkeit)</a:t>
                </a:r>
                <a:r>
                  <a:rPr lang="de-DE" dirty="0"/>
                  <a:t>. Für einen Wahrscheinlichkeitsraum </a:t>
                </a:r>
                <a14:m>
                  <m:oMath xmlns:m="http://schemas.openxmlformats.org/officeDocument/2006/math">
                    <m:r>
                      <a:rPr lang="de-DE" b="0" i="1" smtClean="0">
                        <a:latin typeface="Cambria Math" panose="02040503050406030204" pitchFamily="18" charset="0"/>
                      </a:rPr>
                      <m:t>(</m:t>
                    </m:r>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r>
                      <a:rPr lang="de-DE" b="0" i="1" smtClean="0">
                        <a:latin typeface="Cambria Math" panose="02040503050406030204" pitchFamily="18" charset="0"/>
                      </a:rPr>
                      <m:t>)</m:t>
                    </m:r>
                  </m:oMath>
                </a14:m>
                <a:r>
                  <a:rPr lang="de-DE" dirty="0"/>
                  <a:t> bezeichnen wir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 mit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&gt;0</m:t>
                    </m:r>
                  </m:oMath>
                </a14:m>
                <a:r>
                  <a:rPr lang="de-DE" dirty="0"/>
                  <a:t> die Wahrscheinlichkeit </a:t>
                </a: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oMath>
                </a14:m>
                <a:r>
                  <a:rPr lang="de-DE" dirty="0"/>
                  <a:t> als die bedingte Wahrscheinlichkeit von </a:t>
                </a:r>
                <a14:m>
                  <m:oMath xmlns:m="http://schemas.openxmlformats.org/officeDocument/2006/math">
                    <m:r>
                      <a:rPr lang="de-DE" b="0" i="1" smtClean="0">
                        <a:latin typeface="Cambria Math" panose="02040503050406030204" pitchFamily="18" charset="0"/>
                      </a:rPr>
                      <m:t>𝐴</m:t>
                    </m:r>
                  </m:oMath>
                </a14:m>
                <a:r>
                  <a:rPr lang="de-DE" dirty="0"/>
                  <a:t> unter der Bedingung </a:t>
                </a:r>
                <a14:m>
                  <m:oMath xmlns:m="http://schemas.openxmlformats.org/officeDocument/2006/math">
                    <m:r>
                      <a:rPr lang="de-DE" b="0" i="1" smtClean="0">
                        <a:latin typeface="Cambria Math" panose="02040503050406030204" pitchFamily="18" charset="0"/>
                      </a:rPr>
                      <m:t>𝐵</m:t>
                    </m:r>
                  </m:oMath>
                </a14:m>
                <a:r>
                  <a:rPr lang="de-DE" dirty="0"/>
                  <a:t>, wobei:</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r>
                            <a:rPr lang="de-DE" b="0" i="1" smtClean="0">
                              <a:latin typeface="Cambria Math" panose="02040503050406030204" pitchFamily="18" charset="0"/>
                            </a:rPr>
                            <m:t>𝐵</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e>
                          </m:d>
                        </m:num>
                        <m:den>
                          <m:r>
                            <a:rPr lang="de-DE" b="0" i="1" smtClean="0">
                              <a:latin typeface="Cambria Math" panose="02040503050406030204" pitchFamily="18" charset="0"/>
                            </a:rPr>
                            <m:t>𝑃</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den>
                      </m:f>
                    </m:oMath>
                  </m:oMathPara>
                </a14:m>
                <a:endParaRPr lang="de-DE" dirty="0"/>
              </a:p>
              <a:p>
                <a:r>
                  <a:rPr lang="de-DE" b="1" dirty="0"/>
                  <a:t>Zwei mögliche Interpretationen</a:t>
                </a:r>
                <a:r>
                  <a:rPr lang="de-DE" dirty="0"/>
                  <a:t>:</a:t>
                </a:r>
              </a:p>
              <a:p>
                <a:pPr lvl="1"/>
                <a:r>
                  <a:rPr lang="de-DE" sz="1200" dirty="0"/>
                  <a:t>Ist </a:t>
                </a:r>
                <a14:m>
                  <m:oMath xmlns:m="http://schemas.openxmlformats.org/officeDocument/2006/math">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oMath>
                </a14:m>
                <a:r>
                  <a:rPr lang="de-DE" sz="1200" dirty="0"/>
                  <a:t> die Eintrittswahrscheinlichkeit von </a:t>
                </a:r>
                <a14:m>
                  <m:oMath xmlns:m="http://schemas.openxmlformats.org/officeDocument/2006/math">
                    <m:r>
                      <a:rPr lang="de-DE" sz="1200" b="0" i="1" smtClean="0">
                        <a:latin typeface="Cambria Math" panose="02040503050406030204" pitchFamily="18" charset="0"/>
                      </a:rPr>
                      <m:t>𝐴</m:t>
                    </m:r>
                  </m:oMath>
                </a14:m>
                <a:r>
                  <a:rPr lang="de-DE" sz="1200" dirty="0"/>
                  <a:t> vor dem Experiment, so ist </a:t>
                </a:r>
                <a14:m>
                  <m:oMath xmlns:m="http://schemas.openxmlformats.org/officeDocument/2006/math">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oMath>
                </a14:m>
                <a:r>
                  <a:rPr lang="de-DE" sz="1200" dirty="0"/>
                  <a:t> die Eintrittswahrscheinlichkeit, nachdem </a:t>
                </a:r>
                <a14:m>
                  <m:oMath xmlns:m="http://schemas.openxmlformats.org/officeDocument/2006/math">
                    <m:r>
                      <a:rPr lang="de-DE" sz="1200" b="0" i="1" smtClean="0">
                        <a:latin typeface="Cambria Math" panose="02040503050406030204" pitchFamily="18" charset="0"/>
                      </a:rPr>
                      <m:t>𝐵</m:t>
                    </m:r>
                  </m:oMath>
                </a14:m>
                <a:r>
                  <a:rPr lang="de-DE" sz="1200" dirty="0"/>
                  <a:t> im Experiment eingetreten ist. </a:t>
                </a:r>
              </a:p>
              <a:p>
                <a:pPr lvl="1"/>
                <a:r>
                  <a:rPr lang="de-DE" sz="1200" dirty="0"/>
                  <a:t>Bei häufiger Wiederholung des Zufallsexperiments ist </a:t>
                </a:r>
                <a14:m>
                  <m:oMath xmlns:m="http://schemas.openxmlformats.org/officeDocument/2006/math">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oMath>
                </a14:m>
                <a:r>
                  <a:rPr lang="de-DE" sz="1200" dirty="0"/>
                  <a:t> der Anteil der Fälle, in denen </a:t>
                </a:r>
                <a14:m>
                  <m:oMath xmlns:m="http://schemas.openxmlformats.org/officeDocument/2006/math">
                    <m:r>
                      <a:rPr lang="de-DE" sz="1200" b="0" i="1" smtClean="0">
                        <a:latin typeface="Cambria Math" panose="02040503050406030204" pitchFamily="18" charset="0"/>
                      </a:rPr>
                      <m:t>𝐴</m:t>
                    </m:r>
                  </m:oMath>
                </a14:m>
                <a:r>
                  <a:rPr lang="de-DE" sz="1200" dirty="0"/>
                  <a:t> eintritt unter der Gesamtheit der Fälle, in denen </a:t>
                </a:r>
                <a14:m>
                  <m:oMath xmlns:m="http://schemas.openxmlformats.org/officeDocument/2006/math">
                    <m:r>
                      <a:rPr lang="de-DE" sz="1200" b="0" i="1" smtClean="0">
                        <a:latin typeface="Cambria Math" panose="02040503050406030204" pitchFamily="18" charset="0"/>
                      </a:rPr>
                      <m:t>𝐵</m:t>
                    </m:r>
                  </m:oMath>
                </a14:m>
                <a:r>
                  <a:rPr lang="de-DE" sz="1200" dirty="0"/>
                  <a:t> eintritt.</a:t>
                </a:r>
              </a:p>
              <a:p>
                <a:pPr lvl="1"/>
                <a:endParaRPr lang="de-DE" dirty="0"/>
              </a:p>
            </p:txBody>
          </p:sp>
        </mc:Choice>
        <mc:Fallback xmlns="">
          <p:sp>
            <p:nvSpPr>
              <p:cNvPr id="5" name="Text Placeholder 4">
                <a:extLst>
                  <a:ext uri="{FF2B5EF4-FFF2-40B4-BE49-F238E27FC236}">
                    <a16:creationId xmlns:a16="http://schemas.microsoft.com/office/drawing/2014/main" id="{E211B932-D0A4-0628-5AE6-4C32272F3D3C}"/>
                  </a:ext>
                </a:extLst>
              </p:cNvPr>
              <p:cNvSpPr>
                <a:spLocks noGrp="1" noRot="1" noChangeAspect="1" noMove="1" noResize="1" noEditPoints="1" noAdjustHandles="1" noChangeArrowheads="1" noChangeShapeType="1" noTextEdit="1"/>
              </p:cNvSpPr>
              <p:nvPr>
                <p:ph type="body" sz="quarter" idx="13"/>
              </p:nvPr>
            </p:nvSpPr>
            <p:spPr>
              <a:xfrm>
                <a:off x="358776" y="1239837"/>
                <a:ext cx="4717280" cy="3563938"/>
              </a:xfrm>
              <a:blipFill>
                <a:blip r:embed="rId2"/>
                <a:stretch>
                  <a:fillRect t="-355" r="-53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A59919D-4035-35EA-5C0B-5FEA69EFA4E6}"/>
              </a:ext>
            </a:extLst>
          </p:cNvPr>
          <p:cNvSpPr>
            <a:spLocks noGrp="1"/>
          </p:cNvSpPr>
          <p:nvPr>
            <p:ph type="title"/>
          </p:nvPr>
        </p:nvSpPr>
        <p:spPr/>
        <p:txBody>
          <a:bodyPr/>
          <a:lstStyle/>
          <a:p>
            <a:r>
              <a:rPr lang="de-DE" dirty="0"/>
              <a:t>Bedingte Wahrscheinlichkeit</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384E73B8-83D9-7807-D8DF-81A03C78EC85}"/>
                  </a:ext>
                </a:extLst>
              </p:cNvPr>
              <p:cNvSpPr/>
              <p:nvPr/>
            </p:nvSpPr>
            <p:spPr bwMode="gray">
              <a:xfrm>
                <a:off x="5796136" y="1131590"/>
                <a:ext cx="2007840" cy="1728192"/>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m:rPr>
                          <m:sty m:val="p"/>
                        </m:rPr>
                        <a:rPr lang="en-US" sz="1050" b="0" i="0" smtClean="0">
                          <a:solidFill>
                            <a:schemeClr val="tx1"/>
                          </a:solidFill>
                          <a:latin typeface="Cambria Math" panose="02040503050406030204" pitchFamily="18" charset="0"/>
                        </a:rPr>
                        <m:t>Ω</m:t>
                      </m:r>
                    </m:oMath>
                  </m:oMathPara>
                </a14:m>
                <a:endParaRPr lang="de-DE" sz="1050" dirty="0" err="1">
                  <a:solidFill>
                    <a:schemeClr val="tx1"/>
                  </a:solidFill>
                </a:endParaRPr>
              </a:p>
            </p:txBody>
          </p:sp>
        </mc:Choice>
        <mc:Fallback xmlns="">
          <p:sp>
            <p:nvSpPr>
              <p:cNvPr id="6" name="Rounded Rectangle 5">
                <a:extLst>
                  <a:ext uri="{FF2B5EF4-FFF2-40B4-BE49-F238E27FC236}">
                    <a16:creationId xmlns:a16="http://schemas.microsoft.com/office/drawing/2014/main" id="{384E73B8-83D9-7807-D8DF-81A03C78EC85}"/>
                  </a:ext>
                </a:extLst>
              </p:cNvPr>
              <p:cNvSpPr>
                <a:spLocks noRot="1" noChangeAspect="1" noMove="1" noResize="1" noEditPoints="1" noAdjustHandles="1" noChangeArrowheads="1" noChangeShapeType="1" noTextEdit="1"/>
              </p:cNvSpPr>
              <p:nvPr/>
            </p:nvSpPr>
            <p:spPr bwMode="gray">
              <a:xfrm>
                <a:off x="5796136" y="1131590"/>
                <a:ext cx="2007840" cy="1728192"/>
              </a:xfrm>
              <a:prstGeom prst="roundRect">
                <a:avLst/>
              </a:prstGeom>
              <a:blipFill>
                <a:blip r:embed="rId3"/>
                <a:stretch>
                  <a:fillRect/>
                </a:stretch>
              </a:blipFill>
              <a:ln w="9525">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Freeform 2">
                <a:extLst>
                  <a:ext uri="{FF2B5EF4-FFF2-40B4-BE49-F238E27FC236}">
                    <a16:creationId xmlns:a16="http://schemas.microsoft.com/office/drawing/2014/main" id="{C93FC02B-B9B2-CC2D-7196-A41E1B0678B6}"/>
                  </a:ext>
                </a:extLst>
              </p:cNvPr>
              <p:cNvSpPr/>
              <p:nvPr/>
            </p:nvSpPr>
            <p:spPr bwMode="gray">
              <a:xfrm>
                <a:off x="5981835" y="1296180"/>
                <a:ext cx="1305908" cy="1060251"/>
              </a:xfrm>
              <a:custGeom>
                <a:avLst/>
                <a:gdLst>
                  <a:gd name="connsiteX0" fmla="*/ 154623 w 1647800"/>
                  <a:gd name="connsiteY0" fmla="*/ 0 h 927720"/>
                  <a:gd name="connsiteX1" fmla="*/ 1493177 w 1647800"/>
                  <a:gd name="connsiteY1" fmla="*/ 0 h 927720"/>
                  <a:gd name="connsiteX2" fmla="*/ 1647800 w 1647800"/>
                  <a:gd name="connsiteY2" fmla="*/ 154623 h 927720"/>
                  <a:gd name="connsiteX3" fmla="*/ 1647800 w 1647800"/>
                  <a:gd name="connsiteY3" fmla="*/ 351656 h 927720"/>
                  <a:gd name="connsiteX4" fmla="*/ 1647800 w 1647800"/>
                  <a:gd name="connsiteY4" fmla="*/ 773097 h 927720"/>
                  <a:gd name="connsiteX5" fmla="*/ 1493177 w 1647800"/>
                  <a:gd name="connsiteY5" fmla="*/ 927720 h 927720"/>
                  <a:gd name="connsiteX6" fmla="*/ 639688 w 1647800"/>
                  <a:gd name="connsiteY6" fmla="*/ 927720 h 927720"/>
                  <a:gd name="connsiteX7" fmla="*/ 154623 w 1647800"/>
                  <a:gd name="connsiteY7" fmla="*/ 927720 h 927720"/>
                  <a:gd name="connsiteX8" fmla="*/ 0 w 1647800"/>
                  <a:gd name="connsiteY8" fmla="*/ 773097 h 927720"/>
                  <a:gd name="connsiteX9" fmla="*/ 0 w 1647800"/>
                  <a:gd name="connsiteY9" fmla="*/ 154623 h 927720"/>
                  <a:gd name="connsiteX10" fmla="*/ 154623 w 1647800"/>
                  <a:gd name="connsiteY10"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7800" h="927720">
                    <a:moveTo>
                      <a:pt x="154623" y="0"/>
                    </a:moveTo>
                    <a:lnTo>
                      <a:pt x="1493177" y="0"/>
                    </a:lnTo>
                    <a:cubicBezTo>
                      <a:pt x="1578573" y="0"/>
                      <a:pt x="1647800" y="69227"/>
                      <a:pt x="1647800" y="154623"/>
                    </a:cubicBezTo>
                    <a:lnTo>
                      <a:pt x="1647800" y="351656"/>
                    </a:lnTo>
                    <a:lnTo>
                      <a:pt x="1647800" y="773097"/>
                    </a:lnTo>
                    <a:cubicBezTo>
                      <a:pt x="1647800" y="858493"/>
                      <a:pt x="1578573" y="927720"/>
                      <a:pt x="1493177" y="927720"/>
                    </a:cubicBezTo>
                    <a:lnTo>
                      <a:pt x="639688" y="927720"/>
                    </a:lnTo>
                    <a:lnTo>
                      <a:pt x="154623" y="927720"/>
                    </a:lnTo>
                    <a:cubicBezTo>
                      <a:pt x="69227" y="927720"/>
                      <a:pt x="0" y="858493"/>
                      <a:pt x="0" y="773097"/>
                    </a:cubicBezTo>
                    <a:lnTo>
                      <a:pt x="0" y="154623"/>
                    </a:lnTo>
                    <a:cubicBezTo>
                      <a:pt x="0" y="69227"/>
                      <a:pt x="69227" y="0"/>
                      <a:pt x="154623" y="0"/>
                    </a:cubicBezTo>
                    <a:close/>
                  </a:path>
                </a:pathLst>
              </a:custGeom>
              <a:solidFill>
                <a:schemeClr val="tx1">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a:rPr lang="en-US" sz="1050" b="0" i="1" smtClean="0">
                          <a:solidFill>
                            <a:schemeClr val="tx1"/>
                          </a:solidFill>
                          <a:latin typeface="Cambria Math" panose="02040503050406030204" pitchFamily="18" charset="0"/>
                        </a:rPr>
                        <m:t>𝐴</m:t>
                      </m:r>
                    </m:oMath>
                  </m:oMathPara>
                </a14:m>
                <a:endParaRPr lang="de-DE" sz="1050" i="1" dirty="0" err="1">
                  <a:solidFill>
                    <a:schemeClr val="tx1"/>
                  </a:solidFill>
                </a:endParaRPr>
              </a:p>
            </p:txBody>
          </p:sp>
        </mc:Choice>
        <mc:Fallback xmlns="">
          <p:sp>
            <p:nvSpPr>
              <p:cNvPr id="3" name="Freeform 2">
                <a:extLst>
                  <a:ext uri="{FF2B5EF4-FFF2-40B4-BE49-F238E27FC236}">
                    <a16:creationId xmlns:a16="http://schemas.microsoft.com/office/drawing/2014/main" id="{C93FC02B-B9B2-CC2D-7196-A41E1B0678B6}"/>
                  </a:ext>
                </a:extLst>
              </p:cNvPr>
              <p:cNvSpPr>
                <a:spLocks noRot="1" noChangeAspect="1" noMove="1" noResize="1" noEditPoints="1" noAdjustHandles="1" noChangeArrowheads="1" noChangeShapeType="1" noTextEdit="1"/>
              </p:cNvSpPr>
              <p:nvPr/>
            </p:nvSpPr>
            <p:spPr bwMode="gray">
              <a:xfrm>
                <a:off x="5981835" y="1296180"/>
                <a:ext cx="1305908" cy="1060251"/>
              </a:xfrm>
              <a:custGeom>
                <a:avLst/>
                <a:gdLst>
                  <a:gd name="connsiteX0" fmla="*/ 154623 w 1647800"/>
                  <a:gd name="connsiteY0" fmla="*/ 0 h 927720"/>
                  <a:gd name="connsiteX1" fmla="*/ 1493177 w 1647800"/>
                  <a:gd name="connsiteY1" fmla="*/ 0 h 927720"/>
                  <a:gd name="connsiteX2" fmla="*/ 1647800 w 1647800"/>
                  <a:gd name="connsiteY2" fmla="*/ 154623 h 927720"/>
                  <a:gd name="connsiteX3" fmla="*/ 1647800 w 1647800"/>
                  <a:gd name="connsiteY3" fmla="*/ 351656 h 927720"/>
                  <a:gd name="connsiteX4" fmla="*/ 1647800 w 1647800"/>
                  <a:gd name="connsiteY4" fmla="*/ 773097 h 927720"/>
                  <a:gd name="connsiteX5" fmla="*/ 1493177 w 1647800"/>
                  <a:gd name="connsiteY5" fmla="*/ 927720 h 927720"/>
                  <a:gd name="connsiteX6" fmla="*/ 639688 w 1647800"/>
                  <a:gd name="connsiteY6" fmla="*/ 927720 h 927720"/>
                  <a:gd name="connsiteX7" fmla="*/ 154623 w 1647800"/>
                  <a:gd name="connsiteY7" fmla="*/ 927720 h 927720"/>
                  <a:gd name="connsiteX8" fmla="*/ 0 w 1647800"/>
                  <a:gd name="connsiteY8" fmla="*/ 773097 h 927720"/>
                  <a:gd name="connsiteX9" fmla="*/ 0 w 1647800"/>
                  <a:gd name="connsiteY9" fmla="*/ 154623 h 927720"/>
                  <a:gd name="connsiteX10" fmla="*/ 154623 w 1647800"/>
                  <a:gd name="connsiteY10"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7800" h="927720">
                    <a:moveTo>
                      <a:pt x="154623" y="0"/>
                    </a:moveTo>
                    <a:lnTo>
                      <a:pt x="1493177" y="0"/>
                    </a:lnTo>
                    <a:cubicBezTo>
                      <a:pt x="1578573" y="0"/>
                      <a:pt x="1647800" y="69227"/>
                      <a:pt x="1647800" y="154623"/>
                    </a:cubicBezTo>
                    <a:lnTo>
                      <a:pt x="1647800" y="351656"/>
                    </a:lnTo>
                    <a:lnTo>
                      <a:pt x="1647800" y="773097"/>
                    </a:lnTo>
                    <a:cubicBezTo>
                      <a:pt x="1647800" y="858493"/>
                      <a:pt x="1578573" y="927720"/>
                      <a:pt x="1493177" y="927720"/>
                    </a:cubicBezTo>
                    <a:lnTo>
                      <a:pt x="639688" y="927720"/>
                    </a:lnTo>
                    <a:lnTo>
                      <a:pt x="154623" y="927720"/>
                    </a:lnTo>
                    <a:cubicBezTo>
                      <a:pt x="69227" y="927720"/>
                      <a:pt x="0" y="858493"/>
                      <a:pt x="0" y="773097"/>
                    </a:cubicBezTo>
                    <a:lnTo>
                      <a:pt x="0" y="154623"/>
                    </a:lnTo>
                    <a:cubicBezTo>
                      <a:pt x="0" y="69227"/>
                      <a:pt x="69227" y="0"/>
                      <a:pt x="154623" y="0"/>
                    </a:cubicBezTo>
                    <a:close/>
                  </a:path>
                </a:pathLst>
              </a:custGeom>
              <a:blipFill>
                <a:blip r:embed="rId4"/>
                <a:stretch>
                  <a:fillRect/>
                </a:stretch>
              </a:blipFill>
              <a:ln w="9525">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2" name="Freeform 21">
                <a:extLst>
                  <a:ext uri="{FF2B5EF4-FFF2-40B4-BE49-F238E27FC236}">
                    <a16:creationId xmlns:a16="http://schemas.microsoft.com/office/drawing/2014/main" id="{52CA7890-D8BA-76F8-8FB3-6F318377C46D}"/>
                  </a:ext>
                </a:extLst>
              </p:cNvPr>
              <p:cNvSpPr/>
              <p:nvPr/>
            </p:nvSpPr>
            <p:spPr bwMode="gray">
              <a:xfrm>
                <a:off x="6245060" y="1663460"/>
                <a:ext cx="1393649" cy="1060251"/>
              </a:xfrm>
              <a:custGeom>
                <a:avLst/>
                <a:gdLst>
                  <a:gd name="connsiteX0" fmla="*/ 154623 w 1647800"/>
                  <a:gd name="connsiteY0" fmla="*/ 0 h 927720"/>
                  <a:gd name="connsiteX1" fmla="*/ 1493177 w 1647800"/>
                  <a:gd name="connsiteY1" fmla="*/ 0 h 927720"/>
                  <a:gd name="connsiteX2" fmla="*/ 1647800 w 1647800"/>
                  <a:gd name="connsiteY2" fmla="*/ 154623 h 927720"/>
                  <a:gd name="connsiteX3" fmla="*/ 1647800 w 1647800"/>
                  <a:gd name="connsiteY3" fmla="*/ 351656 h 927720"/>
                  <a:gd name="connsiteX4" fmla="*/ 1647800 w 1647800"/>
                  <a:gd name="connsiteY4" fmla="*/ 773097 h 927720"/>
                  <a:gd name="connsiteX5" fmla="*/ 1493177 w 1647800"/>
                  <a:gd name="connsiteY5" fmla="*/ 927720 h 927720"/>
                  <a:gd name="connsiteX6" fmla="*/ 639688 w 1647800"/>
                  <a:gd name="connsiteY6" fmla="*/ 927720 h 927720"/>
                  <a:gd name="connsiteX7" fmla="*/ 154623 w 1647800"/>
                  <a:gd name="connsiteY7" fmla="*/ 927720 h 927720"/>
                  <a:gd name="connsiteX8" fmla="*/ 0 w 1647800"/>
                  <a:gd name="connsiteY8" fmla="*/ 773097 h 927720"/>
                  <a:gd name="connsiteX9" fmla="*/ 0 w 1647800"/>
                  <a:gd name="connsiteY9" fmla="*/ 154623 h 927720"/>
                  <a:gd name="connsiteX10" fmla="*/ 154623 w 1647800"/>
                  <a:gd name="connsiteY10"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7800" h="927720">
                    <a:moveTo>
                      <a:pt x="154623" y="0"/>
                    </a:moveTo>
                    <a:lnTo>
                      <a:pt x="1493177" y="0"/>
                    </a:lnTo>
                    <a:cubicBezTo>
                      <a:pt x="1578573" y="0"/>
                      <a:pt x="1647800" y="69227"/>
                      <a:pt x="1647800" y="154623"/>
                    </a:cubicBezTo>
                    <a:lnTo>
                      <a:pt x="1647800" y="351656"/>
                    </a:lnTo>
                    <a:lnTo>
                      <a:pt x="1647800" y="773097"/>
                    </a:lnTo>
                    <a:cubicBezTo>
                      <a:pt x="1647800" y="858493"/>
                      <a:pt x="1578573" y="927720"/>
                      <a:pt x="1493177" y="927720"/>
                    </a:cubicBezTo>
                    <a:lnTo>
                      <a:pt x="639688" y="927720"/>
                    </a:lnTo>
                    <a:lnTo>
                      <a:pt x="154623" y="927720"/>
                    </a:lnTo>
                    <a:cubicBezTo>
                      <a:pt x="69227" y="927720"/>
                      <a:pt x="0" y="858493"/>
                      <a:pt x="0" y="773097"/>
                    </a:cubicBezTo>
                    <a:lnTo>
                      <a:pt x="0" y="154623"/>
                    </a:lnTo>
                    <a:cubicBezTo>
                      <a:pt x="0" y="69227"/>
                      <a:pt x="69227" y="0"/>
                      <a:pt x="154623" y="0"/>
                    </a:cubicBezTo>
                    <a:close/>
                  </a:path>
                </a:pathLst>
              </a:custGeom>
              <a:solidFill>
                <a:schemeClr val="tx1">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b"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a:rPr lang="en-US" sz="1050" b="0" i="1" smtClean="0">
                          <a:solidFill>
                            <a:schemeClr val="tx1"/>
                          </a:solidFill>
                          <a:latin typeface="Cambria Math" panose="02040503050406030204" pitchFamily="18" charset="0"/>
                        </a:rPr>
                        <m:t>𝐵</m:t>
                      </m:r>
                    </m:oMath>
                  </m:oMathPara>
                </a14:m>
                <a:endParaRPr lang="de-DE" sz="1050" i="1" dirty="0" err="1">
                  <a:solidFill>
                    <a:schemeClr val="tx1"/>
                  </a:solidFill>
                </a:endParaRPr>
              </a:p>
            </p:txBody>
          </p:sp>
        </mc:Choice>
        <mc:Fallback xmlns="">
          <p:sp>
            <p:nvSpPr>
              <p:cNvPr id="22" name="Freeform 21">
                <a:extLst>
                  <a:ext uri="{FF2B5EF4-FFF2-40B4-BE49-F238E27FC236}">
                    <a16:creationId xmlns:a16="http://schemas.microsoft.com/office/drawing/2014/main" id="{52CA7890-D8BA-76F8-8FB3-6F318377C46D}"/>
                  </a:ext>
                </a:extLst>
              </p:cNvPr>
              <p:cNvSpPr>
                <a:spLocks noRot="1" noChangeAspect="1" noMove="1" noResize="1" noEditPoints="1" noAdjustHandles="1" noChangeArrowheads="1" noChangeShapeType="1" noTextEdit="1"/>
              </p:cNvSpPr>
              <p:nvPr/>
            </p:nvSpPr>
            <p:spPr bwMode="gray">
              <a:xfrm>
                <a:off x="6245060" y="1663460"/>
                <a:ext cx="1393649" cy="1060251"/>
              </a:xfrm>
              <a:custGeom>
                <a:avLst/>
                <a:gdLst>
                  <a:gd name="connsiteX0" fmla="*/ 154623 w 1647800"/>
                  <a:gd name="connsiteY0" fmla="*/ 0 h 927720"/>
                  <a:gd name="connsiteX1" fmla="*/ 1493177 w 1647800"/>
                  <a:gd name="connsiteY1" fmla="*/ 0 h 927720"/>
                  <a:gd name="connsiteX2" fmla="*/ 1647800 w 1647800"/>
                  <a:gd name="connsiteY2" fmla="*/ 154623 h 927720"/>
                  <a:gd name="connsiteX3" fmla="*/ 1647800 w 1647800"/>
                  <a:gd name="connsiteY3" fmla="*/ 351656 h 927720"/>
                  <a:gd name="connsiteX4" fmla="*/ 1647800 w 1647800"/>
                  <a:gd name="connsiteY4" fmla="*/ 773097 h 927720"/>
                  <a:gd name="connsiteX5" fmla="*/ 1493177 w 1647800"/>
                  <a:gd name="connsiteY5" fmla="*/ 927720 h 927720"/>
                  <a:gd name="connsiteX6" fmla="*/ 639688 w 1647800"/>
                  <a:gd name="connsiteY6" fmla="*/ 927720 h 927720"/>
                  <a:gd name="connsiteX7" fmla="*/ 154623 w 1647800"/>
                  <a:gd name="connsiteY7" fmla="*/ 927720 h 927720"/>
                  <a:gd name="connsiteX8" fmla="*/ 0 w 1647800"/>
                  <a:gd name="connsiteY8" fmla="*/ 773097 h 927720"/>
                  <a:gd name="connsiteX9" fmla="*/ 0 w 1647800"/>
                  <a:gd name="connsiteY9" fmla="*/ 154623 h 927720"/>
                  <a:gd name="connsiteX10" fmla="*/ 154623 w 1647800"/>
                  <a:gd name="connsiteY10"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7800" h="927720">
                    <a:moveTo>
                      <a:pt x="154623" y="0"/>
                    </a:moveTo>
                    <a:lnTo>
                      <a:pt x="1493177" y="0"/>
                    </a:lnTo>
                    <a:cubicBezTo>
                      <a:pt x="1578573" y="0"/>
                      <a:pt x="1647800" y="69227"/>
                      <a:pt x="1647800" y="154623"/>
                    </a:cubicBezTo>
                    <a:lnTo>
                      <a:pt x="1647800" y="351656"/>
                    </a:lnTo>
                    <a:lnTo>
                      <a:pt x="1647800" y="773097"/>
                    </a:lnTo>
                    <a:cubicBezTo>
                      <a:pt x="1647800" y="858493"/>
                      <a:pt x="1578573" y="927720"/>
                      <a:pt x="1493177" y="927720"/>
                    </a:cubicBezTo>
                    <a:lnTo>
                      <a:pt x="639688" y="927720"/>
                    </a:lnTo>
                    <a:lnTo>
                      <a:pt x="154623" y="927720"/>
                    </a:lnTo>
                    <a:cubicBezTo>
                      <a:pt x="69227" y="927720"/>
                      <a:pt x="0" y="858493"/>
                      <a:pt x="0" y="773097"/>
                    </a:cubicBezTo>
                    <a:lnTo>
                      <a:pt x="0" y="154623"/>
                    </a:lnTo>
                    <a:cubicBezTo>
                      <a:pt x="0" y="69227"/>
                      <a:pt x="69227" y="0"/>
                      <a:pt x="154623" y="0"/>
                    </a:cubicBezTo>
                    <a:close/>
                  </a:path>
                </a:pathLst>
              </a:custGeom>
              <a:blipFill>
                <a:blip r:embed="rId5"/>
                <a:stretch>
                  <a:fillRect/>
                </a:stretch>
              </a:blipFill>
              <a:ln w="9525">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1" name="Freeform 30">
                <a:extLst>
                  <a:ext uri="{FF2B5EF4-FFF2-40B4-BE49-F238E27FC236}">
                    <a16:creationId xmlns:a16="http://schemas.microsoft.com/office/drawing/2014/main" id="{E538E1A1-2CF6-570B-8DB2-36589D1A46D6}"/>
                  </a:ext>
                </a:extLst>
              </p:cNvPr>
              <p:cNvSpPr/>
              <p:nvPr/>
            </p:nvSpPr>
            <p:spPr bwMode="gray">
              <a:xfrm>
                <a:off x="6156176" y="3255581"/>
                <a:ext cx="1042683" cy="692971"/>
              </a:xfrm>
              <a:custGeom>
                <a:avLst/>
                <a:gdLst>
                  <a:gd name="connsiteX0" fmla="*/ 107325 w 855712"/>
                  <a:gd name="connsiteY0" fmla="*/ 0 h 606350"/>
                  <a:gd name="connsiteX1" fmla="*/ 855712 w 855712"/>
                  <a:gd name="connsiteY1" fmla="*/ 0 h 606350"/>
                  <a:gd name="connsiteX2" fmla="*/ 855712 w 855712"/>
                  <a:gd name="connsiteY2" fmla="*/ 30286 h 606350"/>
                  <a:gd name="connsiteX3" fmla="*/ 855712 w 855712"/>
                  <a:gd name="connsiteY3" fmla="*/ 451727 h 606350"/>
                  <a:gd name="connsiteX4" fmla="*/ 755145 w 855712"/>
                  <a:gd name="connsiteY4" fmla="*/ 606350 h 606350"/>
                  <a:gd name="connsiteX5" fmla="*/ 200032 w 855712"/>
                  <a:gd name="connsiteY5" fmla="*/ 606350 h 606350"/>
                  <a:gd name="connsiteX6" fmla="*/ 0 w 855712"/>
                  <a:gd name="connsiteY6" fmla="*/ 606350 h 606350"/>
                  <a:gd name="connsiteX7" fmla="*/ 0 w 855712"/>
                  <a:gd name="connsiteY7" fmla="*/ 154623 h 606350"/>
                  <a:gd name="connsiteX8" fmla="*/ 107325 w 855712"/>
                  <a:gd name="connsiteY8" fmla="*/ 0 h 6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712" h="606350">
                    <a:moveTo>
                      <a:pt x="107325" y="0"/>
                    </a:moveTo>
                    <a:lnTo>
                      <a:pt x="855712" y="0"/>
                    </a:lnTo>
                    <a:lnTo>
                      <a:pt x="855712" y="30286"/>
                    </a:lnTo>
                    <a:lnTo>
                      <a:pt x="855712" y="451727"/>
                    </a:lnTo>
                    <a:cubicBezTo>
                      <a:pt x="855712" y="537123"/>
                      <a:pt x="810686" y="606350"/>
                      <a:pt x="755145" y="606350"/>
                    </a:cubicBezTo>
                    <a:lnTo>
                      <a:pt x="200032" y="606350"/>
                    </a:lnTo>
                    <a:lnTo>
                      <a:pt x="0" y="606350"/>
                    </a:lnTo>
                    <a:lnTo>
                      <a:pt x="0" y="154623"/>
                    </a:lnTo>
                    <a:cubicBezTo>
                      <a:pt x="0" y="69227"/>
                      <a:pt x="48051" y="0"/>
                      <a:pt x="107325" y="0"/>
                    </a:cubicBezTo>
                    <a:close/>
                  </a:path>
                </a:pathLst>
              </a:cu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a:rPr lang="en-US" sz="1050" b="0" i="1" smtClean="0">
                          <a:solidFill>
                            <a:schemeClr val="tx1"/>
                          </a:solidFill>
                          <a:latin typeface="Cambria Math" panose="02040503050406030204" pitchFamily="18" charset="0"/>
                        </a:rPr>
                        <m:t>𝐴</m:t>
                      </m:r>
                      <m:r>
                        <a:rPr lang="en-US" sz="1050" b="0" i="1" smtClean="0">
                          <a:solidFill>
                            <a:schemeClr val="tx1"/>
                          </a:solidFill>
                          <a:latin typeface="Cambria Math" panose="02040503050406030204" pitchFamily="18" charset="0"/>
                        </a:rPr>
                        <m:t>∩</m:t>
                      </m:r>
                      <m:r>
                        <a:rPr lang="en-US" sz="1050" b="0" i="1" smtClean="0">
                          <a:solidFill>
                            <a:schemeClr val="tx1"/>
                          </a:solidFill>
                          <a:latin typeface="Cambria Math" panose="02040503050406030204" pitchFamily="18" charset="0"/>
                        </a:rPr>
                        <m:t>𝐵</m:t>
                      </m:r>
                    </m:oMath>
                  </m:oMathPara>
                </a14:m>
                <a:endParaRPr lang="de-DE" sz="1050" i="1" dirty="0" err="1">
                  <a:solidFill>
                    <a:schemeClr val="tx1"/>
                  </a:solidFill>
                </a:endParaRPr>
              </a:p>
            </p:txBody>
          </p:sp>
        </mc:Choice>
        <mc:Fallback xmlns="">
          <p:sp>
            <p:nvSpPr>
              <p:cNvPr id="31" name="Freeform 30">
                <a:extLst>
                  <a:ext uri="{FF2B5EF4-FFF2-40B4-BE49-F238E27FC236}">
                    <a16:creationId xmlns:a16="http://schemas.microsoft.com/office/drawing/2014/main" id="{E538E1A1-2CF6-570B-8DB2-36589D1A46D6}"/>
                  </a:ext>
                </a:extLst>
              </p:cNvPr>
              <p:cNvSpPr>
                <a:spLocks noRot="1" noChangeAspect="1" noMove="1" noResize="1" noEditPoints="1" noAdjustHandles="1" noChangeArrowheads="1" noChangeShapeType="1" noTextEdit="1"/>
              </p:cNvSpPr>
              <p:nvPr/>
            </p:nvSpPr>
            <p:spPr bwMode="gray">
              <a:xfrm>
                <a:off x="6156176" y="3255581"/>
                <a:ext cx="1042683" cy="692971"/>
              </a:xfrm>
              <a:custGeom>
                <a:avLst/>
                <a:gdLst>
                  <a:gd name="connsiteX0" fmla="*/ 107325 w 855712"/>
                  <a:gd name="connsiteY0" fmla="*/ 0 h 606350"/>
                  <a:gd name="connsiteX1" fmla="*/ 855712 w 855712"/>
                  <a:gd name="connsiteY1" fmla="*/ 0 h 606350"/>
                  <a:gd name="connsiteX2" fmla="*/ 855712 w 855712"/>
                  <a:gd name="connsiteY2" fmla="*/ 30286 h 606350"/>
                  <a:gd name="connsiteX3" fmla="*/ 855712 w 855712"/>
                  <a:gd name="connsiteY3" fmla="*/ 451727 h 606350"/>
                  <a:gd name="connsiteX4" fmla="*/ 755145 w 855712"/>
                  <a:gd name="connsiteY4" fmla="*/ 606350 h 606350"/>
                  <a:gd name="connsiteX5" fmla="*/ 200032 w 855712"/>
                  <a:gd name="connsiteY5" fmla="*/ 606350 h 606350"/>
                  <a:gd name="connsiteX6" fmla="*/ 0 w 855712"/>
                  <a:gd name="connsiteY6" fmla="*/ 606350 h 606350"/>
                  <a:gd name="connsiteX7" fmla="*/ 0 w 855712"/>
                  <a:gd name="connsiteY7" fmla="*/ 154623 h 606350"/>
                  <a:gd name="connsiteX8" fmla="*/ 107325 w 855712"/>
                  <a:gd name="connsiteY8" fmla="*/ 0 h 6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712" h="606350">
                    <a:moveTo>
                      <a:pt x="107325" y="0"/>
                    </a:moveTo>
                    <a:lnTo>
                      <a:pt x="855712" y="0"/>
                    </a:lnTo>
                    <a:lnTo>
                      <a:pt x="855712" y="30286"/>
                    </a:lnTo>
                    <a:lnTo>
                      <a:pt x="855712" y="451727"/>
                    </a:lnTo>
                    <a:cubicBezTo>
                      <a:pt x="855712" y="537123"/>
                      <a:pt x="810686" y="606350"/>
                      <a:pt x="755145" y="606350"/>
                    </a:cubicBezTo>
                    <a:lnTo>
                      <a:pt x="200032" y="606350"/>
                    </a:lnTo>
                    <a:lnTo>
                      <a:pt x="0" y="606350"/>
                    </a:lnTo>
                    <a:lnTo>
                      <a:pt x="0" y="154623"/>
                    </a:lnTo>
                    <a:cubicBezTo>
                      <a:pt x="0" y="69227"/>
                      <a:pt x="48051" y="0"/>
                      <a:pt x="107325" y="0"/>
                    </a:cubicBezTo>
                    <a:close/>
                  </a:path>
                </a:pathLst>
              </a:custGeom>
              <a:blipFill>
                <a:blip r:embed="rId6"/>
                <a:stretch>
                  <a:fillRect/>
                </a:stretch>
              </a:blipFill>
              <a:ln w="952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Freeform 28">
                <a:extLst>
                  <a:ext uri="{FF2B5EF4-FFF2-40B4-BE49-F238E27FC236}">
                    <a16:creationId xmlns:a16="http://schemas.microsoft.com/office/drawing/2014/main" id="{3C0C7854-036F-9BD8-474C-104BED16ABB4}"/>
                  </a:ext>
                </a:extLst>
              </p:cNvPr>
              <p:cNvSpPr/>
              <p:nvPr/>
            </p:nvSpPr>
            <p:spPr bwMode="gray">
              <a:xfrm>
                <a:off x="6156176" y="3255581"/>
                <a:ext cx="1393649" cy="1060251"/>
              </a:xfrm>
              <a:custGeom>
                <a:avLst/>
                <a:gdLst>
                  <a:gd name="connsiteX0" fmla="*/ 855712 w 1143744"/>
                  <a:gd name="connsiteY0" fmla="*/ 0 h 927720"/>
                  <a:gd name="connsiteX1" fmla="*/ 1036420 w 1143744"/>
                  <a:gd name="connsiteY1" fmla="*/ 0 h 927720"/>
                  <a:gd name="connsiteX2" fmla="*/ 1143744 w 1143744"/>
                  <a:gd name="connsiteY2" fmla="*/ 154623 h 927720"/>
                  <a:gd name="connsiteX3" fmla="*/ 1143744 w 1143744"/>
                  <a:gd name="connsiteY3" fmla="*/ 351656 h 927720"/>
                  <a:gd name="connsiteX4" fmla="*/ 1143744 w 1143744"/>
                  <a:gd name="connsiteY4" fmla="*/ 773097 h 927720"/>
                  <a:gd name="connsiteX5" fmla="*/ 1036420 w 1143744"/>
                  <a:gd name="connsiteY5" fmla="*/ 927720 h 927720"/>
                  <a:gd name="connsiteX6" fmla="*/ 444010 w 1143744"/>
                  <a:gd name="connsiteY6" fmla="*/ 927720 h 927720"/>
                  <a:gd name="connsiteX7" fmla="*/ 107325 w 1143744"/>
                  <a:gd name="connsiteY7" fmla="*/ 927720 h 927720"/>
                  <a:gd name="connsiteX8" fmla="*/ 0 w 1143744"/>
                  <a:gd name="connsiteY8" fmla="*/ 773097 h 927720"/>
                  <a:gd name="connsiteX9" fmla="*/ 0 w 1143744"/>
                  <a:gd name="connsiteY9" fmla="*/ 606350 h 927720"/>
                  <a:gd name="connsiteX10" fmla="*/ 200032 w 1143744"/>
                  <a:gd name="connsiteY10" fmla="*/ 606350 h 927720"/>
                  <a:gd name="connsiteX11" fmla="*/ 755145 w 1143744"/>
                  <a:gd name="connsiteY11" fmla="*/ 606350 h 927720"/>
                  <a:gd name="connsiteX12" fmla="*/ 855712 w 1143744"/>
                  <a:gd name="connsiteY12" fmla="*/ 451727 h 927720"/>
                  <a:gd name="connsiteX13" fmla="*/ 855712 w 1143744"/>
                  <a:gd name="connsiteY13" fmla="*/ 30286 h 927720"/>
                  <a:gd name="connsiteX14" fmla="*/ 855712 w 1143744"/>
                  <a:gd name="connsiteY14"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744" h="927720">
                    <a:moveTo>
                      <a:pt x="855712" y="0"/>
                    </a:moveTo>
                    <a:lnTo>
                      <a:pt x="1036420" y="0"/>
                    </a:lnTo>
                    <a:cubicBezTo>
                      <a:pt x="1095693" y="0"/>
                      <a:pt x="1143744" y="69227"/>
                      <a:pt x="1143744" y="154623"/>
                    </a:cubicBezTo>
                    <a:lnTo>
                      <a:pt x="1143744" y="351656"/>
                    </a:lnTo>
                    <a:lnTo>
                      <a:pt x="1143744" y="773097"/>
                    </a:lnTo>
                    <a:cubicBezTo>
                      <a:pt x="1143744" y="858493"/>
                      <a:pt x="1095693" y="927720"/>
                      <a:pt x="1036420" y="927720"/>
                    </a:cubicBezTo>
                    <a:lnTo>
                      <a:pt x="444010" y="927720"/>
                    </a:lnTo>
                    <a:lnTo>
                      <a:pt x="107325" y="927720"/>
                    </a:lnTo>
                    <a:cubicBezTo>
                      <a:pt x="48051" y="927720"/>
                      <a:pt x="0" y="858493"/>
                      <a:pt x="0" y="773097"/>
                    </a:cubicBezTo>
                    <a:lnTo>
                      <a:pt x="0" y="606350"/>
                    </a:lnTo>
                    <a:lnTo>
                      <a:pt x="200032" y="606350"/>
                    </a:lnTo>
                    <a:lnTo>
                      <a:pt x="755145" y="606350"/>
                    </a:lnTo>
                    <a:cubicBezTo>
                      <a:pt x="810686" y="606350"/>
                      <a:pt x="855712" y="537123"/>
                      <a:pt x="855712" y="451727"/>
                    </a:cubicBezTo>
                    <a:lnTo>
                      <a:pt x="855712" y="30286"/>
                    </a:lnTo>
                    <a:lnTo>
                      <a:pt x="855712" y="0"/>
                    </a:lnTo>
                    <a:close/>
                  </a:path>
                </a:pathLst>
              </a:cu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b"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a:rPr lang="en-US" sz="1050" b="0" i="1" smtClean="0">
                          <a:solidFill>
                            <a:schemeClr val="tx1"/>
                          </a:solidFill>
                          <a:latin typeface="Cambria Math" panose="02040503050406030204" pitchFamily="18" charset="0"/>
                        </a:rPr>
                        <m:t>𝐵</m:t>
                      </m:r>
                    </m:oMath>
                  </m:oMathPara>
                </a14:m>
                <a:endParaRPr lang="de-DE" sz="1050" i="1" dirty="0" err="1">
                  <a:solidFill>
                    <a:schemeClr val="tx1"/>
                  </a:solidFill>
                </a:endParaRPr>
              </a:p>
            </p:txBody>
          </p:sp>
        </mc:Choice>
        <mc:Fallback xmlns="">
          <p:sp>
            <p:nvSpPr>
              <p:cNvPr id="29" name="Freeform 28">
                <a:extLst>
                  <a:ext uri="{FF2B5EF4-FFF2-40B4-BE49-F238E27FC236}">
                    <a16:creationId xmlns:a16="http://schemas.microsoft.com/office/drawing/2014/main" id="{3C0C7854-036F-9BD8-474C-104BED16ABB4}"/>
                  </a:ext>
                </a:extLst>
              </p:cNvPr>
              <p:cNvSpPr>
                <a:spLocks noRot="1" noChangeAspect="1" noMove="1" noResize="1" noEditPoints="1" noAdjustHandles="1" noChangeArrowheads="1" noChangeShapeType="1" noTextEdit="1"/>
              </p:cNvSpPr>
              <p:nvPr/>
            </p:nvSpPr>
            <p:spPr bwMode="gray">
              <a:xfrm>
                <a:off x="6156176" y="3255581"/>
                <a:ext cx="1393649" cy="1060251"/>
              </a:xfrm>
              <a:custGeom>
                <a:avLst/>
                <a:gdLst>
                  <a:gd name="connsiteX0" fmla="*/ 855712 w 1143744"/>
                  <a:gd name="connsiteY0" fmla="*/ 0 h 927720"/>
                  <a:gd name="connsiteX1" fmla="*/ 1036420 w 1143744"/>
                  <a:gd name="connsiteY1" fmla="*/ 0 h 927720"/>
                  <a:gd name="connsiteX2" fmla="*/ 1143744 w 1143744"/>
                  <a:gd name="connsiteY2" fmla="*/ 154623 h 927720"/>
                  <a:gd name="connsiteX3" fmla="*/ 1143744 w 1143744"/>
                  <a:gd name="connsiteY3" fmla="*/ 351656 h 927720"/>
                  <a:gd name="connsiteX4" fmla="*/ 1143744 w 1143744"/>
                  <a:gd name="connsiteY4" fmla="*/ 773097 h 927720"/>
                  <a:gd name="connsiteX5" fmla="*/ 1036420 w 1143744"/>
                  <a:gd name="connsiteY5" fmla="*/ 927720 h 927720"/>
                  <a:gd name="connsiteX6" fmla="*/ 444010 w 1143744"/>
                  <a:gd name="connsiteY6" fmla="*/ 927720 h 927720"/>
                  <a:gd name="connsiteX7" fmla="*/ 107325 w 1143744"/>
                  <a:gd name="connsiteY7" fmla="*/ 927720 h 927720"/>
                  <a:gd name="connsiteX8" fmla="*/ 0 w 1143744"/>
                  <a:gd name="connsiteY8" fmla="*/ 773097 h 927720"/>
                  <a:gd name="connsiteX9" fmla="*/ 0 w 1143744"/>
                  <a:gd name="connsiteY9" fmla="*/ 606350 h 927720"/>
                  <a:gd name="connsiteX10" fmla="*/ 200032 w 1143744"/>
                  <a:gd name="connsiteY10" fmla="*/ 606350 h 927720"/>
                  <a:gd name="connsiteX11" fmla="*/ 755145 w 1143744"/>
                  <a:gd name="connsiteY11" fmla="*/ 606350 h 927720"/>
                  <a:gd name="connsiteX12" fmla="*/ 855712 w 1143744"/>
                  <a:gd name="connsiteY12" fmla="*/ 451727 h 927720"/>
                  <a:gd name="connsiteX13" fmla="*/ 855712 w 1143744"/>
                  <a:gd name="connsiteY13" fmla="*/ 30286 h 927720"/>
                  <a:gd name="connsiteX14" fmla="*/ 855712 w 1143744"/>
                  <a:gd name="connsiteY14"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744" h="927720">
                    <a:moveTo>
                      <a:pt x="855712" y="0"/>
                    </a:moveTo>
                    <a:lnTo>
                      <a:pt x="1036420" y="0"/>
                    </a:lnTo>
                    <a:cubicBezTo>
                      <a:pt x="1095693" y="0"/>
                      <a:pt x="1143744" y="69227"/>
                      <a:pt x="1143744" y="154623"/>
                    </a:cubicBezTo>
                    <a:lnTo>
                      <a:pt x="1143744" y="351656"/>
                    </a:lnTo>
                    <a:lnTo>
                      <a:pt x="1143744" y="773097"/>
                    </a:lnTo>
                    <a:cubicBezTo>
                      <a:pt x="1143744" y="858493"/>
                      <a:pt x="1095693" y="927720"/>
                      <a:pt x="1036420" y="927720"/>
                    </a:cubicBezTo>
                    <a:lnTo>
                      <a:pt x="444010" y="927720"/>
                    </a:lnTo>
                    <a:lnTo>
                      <a:pt x="107325" y="927720"/>
                    </a:lnTo>
                    <a:cubicBezTo>
                      <a:pt x="48051" y="927720"/>
                      <a:pt x="0" y="858493"/>
                      <a:pt x="0" y="773097"/>
                    </a:cubicBezTo>
                    <a:lnTo>
                      <a:pt x="0" y="606350"/>
                    </a:lnTo>
                    <a:lnTo>
                      <a:pt x="200032" y="606350"/>
                    </a:lnTo>
                    <a:lnTo>
                      <a:pt x="755145" y="606350"/>
                    </a:lnTo>
                    <a:cubicBezTo>
                      <a:pt x="810686" y="606350"/>
                      <a:pt x="855712" y="537123"/>
                      <a:pt x="855712" y="451727"/>
                    </a:cubicBezTo>
                    <a:lnTo>
                      <a:pt x="855712" y="30286"/>
                    </a:lnTo>
                    <a:lnTo>
                      <a:pt x="855712" y="0"/>
                    </a:lnTo>
                    <a:close/>
                  </a:path>
                </a:pathLst>
              </a:custGeom>
              <a:blipFill>
                <a:blip r:embed="rId7"/>
                <a:stretch>
                  <a:fillRect/>
                </a:stretch>
              </a:blipFill>
              <a:ln w="9525">
                <a:solidFill>
                  <a:schemeClr val="tx1"/>
                </a:solidFill>
              </a:ln>
            </p:spPr>
            <p:txBody>
              <a:bodyPr/>
              <a:lstStyle/>
              <a:p>
                <a:r>
                  <a:rPr lang="de-DE">
                    <a:noFill/>
                  </a:rPr>
                  <a:t> </a:t>
                </a:r>
              </a:p>
            </p:txBody>
          </p:sp>
        </mc:Fallback>
      </mc:AlternateContent>
      <p:sp>
        <p:nvSpPr>
          <p:cNvPr id="43" name="Right Arrow 42">
            <a:extLst>
              <a:ext uri="{FF2B5EF4-FFF2-40B4-BE49-F238E27FC236}">
                <a16:creationId xmlns:a16="http://schemas.microsoft.com/office/drawing/2014/main" id="{263B4946-A95F-B982-C3F0-E8EF16C94535}"/>
              </a:ext>
            </a:extLst>
          </p:cNvPr>
          <p:cNvSpPr/>
          <p:nvPr/>
        </p:nvSpPr>
        <p:spPr bwMode="gray">
          <a:xfrm rot="5400000">
            <a:off x="6690265" y="2885907"/>
            <a:ext cx="334543" cy="3600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7A89069-4D4D-7B3E-BCD5-F5BDCDFD6A86}"/>
                  </a:ext>
                </a:extLst>
              </p:cNvPr>
              <p:cNvSpPr txBox="1"/>
              <p:nvPr/>
            </p:nvSpPr>
            <p:spPr bwMode="gray">
              <a:xfrm>
                <a:off x="7037557" y="2944969"/>
                <a:ext cx="743163" cy="196905"/>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14:m>
                  <m:oMath xmlns:m="http://schemas.openxmlformats.org/officeDocument/2006/math">
                    <m:r>
                      <a:rPr lang="en-DE" sz="1050" i="1" dirty="0" smtClean="0">
                        <a:solidFill>
                          <a:srgbClr val="C00000"/>
                        </a:solidFill>
                        <a:latin typeface="Cambria Math" panose="02040503050406030204" pitchFamily="18" charset="0"/>
                      </a:rPr>
                      <m:t>𝐵</m:t>
                    </m:r>
                  </m:oMath>
                </a14:m>
                <a:r>
                  <a:rPr lang="en-DE" sz="1050" dirty="0">
                    <a:solidFill>
                      <a:srgbClr val="C00000"/>
                    </a:solidFill>
                  </a:rPr>
                  <a:t> tritt ein wird zu </a:t>
                </a:r>
                <a14:m>
                  <m:oMath xmlns:m="http://schemas.openxmlformats.org/officeDocument/2006/math">
                    <m:r>
                      <m:rPr>
                        <m:sty m:val="p"/>
                      </m:rPr>
                      <a:rPr lang="en-US" sz="1050" b="0" i="0" smtClean="0">
                        <a:solidFill>
                          <a:srgbClr val="C00000"/>
                        </a:solidFill>
                        <a:latin typeface="Cambria Math" panose="02040503050406030204" pitchFamily="18" charset="0"/>
                      </a:rPr>
                      <m:t>Ω</m:t>
                    </m:r>
                  </m:oMath>
                </a14:m>
                <a:endParaRPr lang="en-DE" sz="1050" dirty="0">
                  <a:solidFill>
                    <a:srgbClr val="C00000"/>
                  </a:solidFill>
                </a:endParaRPr>
              </a:p>
            </p:txBody>
          </p:sp>
        </mc:Choice>
        <mc:Fallback xmlns="">
          <p:sp>
            <p:nvSpPr>
              <p:cNvPr id="46" name="TextBox 45">
                <a:extLst>
                  <a:ext uri="{FF2B5EF4-FFF2-40B4-BE49-F238E27FC236}">
                    <a16:creationId xmlns:a16="http://schemas.microsoft.com/office/drawing/2014/main" id="{77A89069-4D4D-7B3E-BCD5-F5BDCDFD6A86}"/>
                  </a:ext>
                </a:extLst>
              </p:cNvPr>
              <p:cNvSpPr txBox="1">
                <a:spLocks noRot="1" noChangeAspect="1" noMove="1" noResize="1" noEditPoints="1" noAdjustHandles="1" noChangeArrowheads="1" noChangeShapeType="1" noTextEdit="1"/>
              </p:cNvSpPr>
              <p:nvPr/>
            </p:nvSpPr>
            <p:spPr bwMode="gray">
              <a:xfrm>
                <a:off x="7037557" y="2944969"/>
                <a:ext cx="743163" cy="196905"/>
              </a:xfrm>
              <a:prstGeom prst="rect">
                <a:avLst/>
              </a:prstGeom>
              <a:blipFill>
                <a:blip r:embed="rId8"/>
                <a:stretch>
                  <a:fillRect l="-5000" t="-11765" r="-65000" b="-29412"/>
                </a:stretch>
              </a:blipFill>
            </p:spPr>
            <p:txBody>
              <a:bodyPr/>
              <a:lstStyle/>
              <a:p>
                <a:r>
                  <a:rPr lang="de-DE">
                    <a:noFill/>
                  </a:rPr>
                  <a:t> </a:t>
                </a:r>
              </a:p>
            </p:txBody>
          </p:sp>
        </mc:Fallback>
      </mc:AlternateContent>
      <p:cxnSp>
        <p:nvCxnSpPr>
          <p:cNvPr id="48" name="Straight Arrow Connector 47">
            <a:extLst>
              <a:ext uri="{FF2B5EF4-FFF2-40B4-BE49-F238E27FC236}">
                <a16:creationId xmlns:a16="http://schemas.microsoft.com/office/drawing/2014/main" id="{980BF5D6-D9CE-0DDD-C6DA-0E977494EF7B}"/>
              </a:ext>
            </a:extLst>
          </p:cNvPr>
          <p:cNvCxnSpPr>
            <a:cxnSpLocks/>
          </p:cNvCxnSpPr>
          <p:nvPr/>
        </p:nvCxnSpPr>
        <p:spPr bwMode="gray">
          <a:xfrm flipH="1">
            <a:off x="6876256" y="1204855"/>
            <a:ext cx="1113419" cy="21476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334B054-D4F4-2F12-5371-E9FF5EBACDC7}"/>
                  </a:ext>
                </a:extLst>
              </p:cNvPr>
              <p:cNvSpPr txBox="1"/>
              <p:nvPr/>
            </p:nvSpPr>
            <p:spPr bwMode="gray">
              <a:xfrm>
                <a:off x="8028384" y="992521"/>
                <a:ext cx="759790" cy="42710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𝐴</m:t>
                          </m:r>
                        </m:e>
                      </m:d>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𝐴</m:t>
                              </m:r>
                            </m:e>
                          </m:d>
                        </m:num>
                        <m:den>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m:rPr>
                                  <m:sty m:val="p"/>
                                </m:rPr>
                                <a:rPr lang="en-US" sz="1050" dirty="0">
                                  <a:solidFill>
                                    <a:srgbClr val="C00000"/>
                                  </a:solidFill>
                                  <a:latin typeface="Cambria Math" panose="02040503050406030204" pitchFamily="18" charset="0"/>
                                </a:rPr>
                                <m:t>Ω</m:t>
                              </m:r>
                            </m:e>
                          </m:d>
                        </m:den>
                      </m:f>
                    </m:oMath>
                  </m:oMathPara>
                </a14:m>
                <a:endParaRPr lang="en-DE" sz="1050" dirty="0">
                  <a:solidFill>
                    <a:srgbClr val="C00000"/>
                  </a:solidFill>
                </a:endParaRPr>
              </a:p>
            </p:txBody>
          </p:sp>
        </mc:Choice>
        <mc:Fallback xmlns="">
          <p:sp>
            <p:nvSpPr>
              <p:cNvPr id="49" name="TextBox 48">
                <a:extLst>
                  <a:ext uri="{FF2B5EF4-FFF2-40B4-BE49-F238E27FC236}">
                    <a16:creationId xmlns:a16="http://schemas.microsoft.com/office/drawing/2014/main" id="{1334B054-D4F4-2F12-5371-E9FF5EBACDC7}"/>
                  </a:ext>
                </a:extLst>
              </p:cNvPr>
              <p:cNvSpPr txBox="1">
                <a:spLocks noRot="1" noChangeAspect="1" noMove="1" noResize="1" noEditPoints="1" noAdjustHandles="1" noChangeArrowheads="1" noChangeShapeType="1" noTextEdit="1"/>
              </p:cNvSpPr>
              <p:nvPr/>
            </p:nvSpPr>
            <p:spPr bwMode="gray">
              <a:xfrm>
                <a:off x="8028384" y="992521"/>
                <a:ext cx="759790" cy="427101"/>
              </a:xfrm>
              <a:prstGeom prst="rect">
                <a:avLst/>
              </a:prstGeom>
              <a:blipFill>
                <a:blip r:embed="rId9"/>
                <a:stretch>
                  <a:fillRect l="-8197"/>
                </a:stretch>
              </a:blipFill>
            </p:spPr>
            <p:txBody>
              <a:bodyPr/>
              <a:lstStyle/>
              <a:p>
                <a:r>
                  <a:rPr lang="de-DE">
                    <a:noFill/>
                  </a:rPr>
                  <a:t> </a:t>
                </a:r>
              </a:p>
            </p:txBody>
          </p:sp>
        </mc:Fallback>
      </mc:AlternateContent>
      <p:cxnSp>
        <p:nvCxnSpPr>
          <p:cNvPr id="53" name="Straight Arrow Connector 52">
            <a:extLst>
              <a:ext uri="{FF2B5EF4-FFF2-40B4-BE49-F238E27FC236}">
                <a16:creationId xmlns:a16="http://schemas.microsoft.com/office/drawing/2014/main" id="{6FB47ECD-E9D5-7624-AB29-5601CAABF722}"/>
              </a:ext>
            </a:extLst>
          </p:cNvPr>
          <p:cNvCxnSpPr>
            <a:cxnSpLocks/>
            <a:stCxn id="54" idx="1"/>
          </p:cNvCxnSpPr>
          <p:nvPr/>
        </p:nvCxnSpPr>
        <p:spPr bwMode="gray">
          <a:xfrm flipH="1">
            <a:off x="7021946" y="1957688"/>
            <a:ext cx="1113419" cy="57261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DF9F4A1-FB62-6E4A-89D5-4618086AE2B2}"/>
                  </a:ext>
                </a:extLst>
              </p:cNvPr>
              <p:cNvSpPr txBox="1"/>
              <p:nvPr/>
            </p:nvSpPr>
            <p:spPr bwMode="gray">
              <a:xfrm>
                <a:off x="8135365" y="1744137"/>
                <a:ext cx="891100" cy="42710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e>
                      </m:d>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i="1" dirty="0">
                              <a:solidFill>
                                <a:srgbClr val="C00000"/>
                              </a:solidFill>
                              <a:latin typeface="Cambria Math" panose="02040503050406030204" pitchFamily="18" charset="0"/>
                            </a:rPr>
                            <m:t>𝑃</m:t>
                          </m:r>
                          <m:d>
                            <m:dPr>
                              <m:ctrlPr>
                                <a:rPr lang="en-US" sz="1050" i="1" dirty="0">
                                  <a:solidFill>
                                    <a:srgbClr val="C00000"/>
                                  </a:solidFill>
                                  <a:latin typeface="Cambria Math" panose="02040503050406030204" pitchFamily="18" charset="0"/>
                                </a:rPr>
                              </m:ctrlPr>
                            </m:dPr>
                            <m:e>
                              <m:r>
                                <a:rPr lang="en-US" sz="1050" i="1" dirty="0">
                                  <a:solidFill>
                                    <a:srgbClr val="C00000"/>
                                  </a:solidFill>
                                  <a:latin typeface="Cambria Math" panose="02040503050406030204" pitchFamily="18" charset="0"/>
                                </a:rPr>
                                <m:t>𝐵</m:t>
                              </m:r>
                            </m:e>
                          </m:d>
                        </m:num>
                        <m:den>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m:rPr>
                                  <m:sty m:val="p"/>
                                </m:rPr>
                                <a:rPr lang="en-US" sz="1050" dirty="0">
                                  <a:solidFill>
                                    <a:srgbClr val="C00000"/>
                                  </a:solidFill>
                                  <a:latin typeface="Cambria Math" panose="02040503050406030204" pitchFamily="18" charset="0"/>
                                </a:rPr>
                                <m:t>Ω</m:t>
                              </m:r>
                            </m:e>
                          </m:d>
                        </m:den>
                      </m:f>
                    </m:oMath>
                  </m:oMathPara>
                </a14:m>
                <a:endParaRPr lang="en-DE" sz="1050" dirty="0">
                  <a:solidFill>
                    <a:srgbClr val="C00000"/>
                  </a:solidFill>
                </a:endParaRPr>
              </a:p>
            </p:txBody>
          </p:sp>
        </mc:Choice>
        <mc:Fallback xmlns="">
          <p:sp>
            <p:nvSpPr>
              <p:cNvPr id="54" name="TextBox 53">
                <a:extLst>
                  <a:ext uri="{FF2B5EF4-FFF2-40B4-BE49-F238E27FC236}">
                    <a16:creationId xmlns:a16="http://schemas.microsoft.com/office/drawing/2014/main" id="{1DF9F4A1-FB62-6E4A-89D5-4618086AE2B2}"/>
                  </a:ext>
                </a:extLst>
              </p:cNvPr>
              <p:cNvSpPr txBox="1">
                <a:spLocks noRot="1" noChangeAspect="1" noMove="1" noResize="1" noEditPoints="1" noAdjustHandles="1" noChangeArrowheads="1" noChangeShapeType="1" noTextEdit="1"/>
              </p:cNvSpPr>
              <p:nvPr/>
            </p:nvSpPr>
            <p:spPr bwMode="gray">
              <a:xfrm>
                <a:off x="8135365" y="1744137"/>
                <a:ext cx="891100" cy="427101"/>
              </a:xfrm>
              <a:prstGeom prst="rect">
                <a:avLst/>
              </a:prstGeom>
              <a:blipFill>
                <a:blip r:embed="rId1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6B555EC0-B0A8-941B-D209-1CA8473C7C37}"/>
              </a:ext>
            </a:extLst>
          </p:cNvPr>
          <p:cNvCxnSpPr>
            <a:cxnSpLocks/>
          </p:cNvCxnSpPr>
          <p:nvPr/>
        </p:nvCxnSpPr>
        <p:spPr bwMode="gray">
          <a:xfrm flipH="1">
            <a:off x="6965447" y="3396030"/>
            <a:ext cx="743163" cy="19690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FA9024-A80D-6A8E-F8F2-48D47441ED2A}"/>
                  </a:ext>
                </a:extLst>
              </p:cNvPr>
              <p:cNvSpPr txBox="1"/>
              <p:nvPr/>
            </p:nvSpPr>
            <p:spPr bwMode="gray">
              <a:xfrm>
                <a:off x="7860562" y="3165834"/>
                <a:ext cx="1152127" cy="42710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𝐴</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𝐵</m:t>
                          </m:r>
                        </m:e>
                      </m:d>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i="1" dirty="0">
                                  <a:solidFill>
                                    <a:srgbClr val="C00000"/>
                                  </a:solidFill>
                                  <a:latin typeface="Cambria Math" panose="02040503050406030204" pitchFamily="18" charset="0"/>
                                </a:rPr>
                                <m:t>𝐴</m:t>
                              </m:r>
                              <m:r>
                                <a:rPr lang="en-US" sz="1050" i="1" dirty="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rPr>
                                <m:t>𝐵</m:t>
                              </m:r>
                            </m:e>
                          </m:d>
                        </m:num>
                        <m:den>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e>
                          </m:d>
                        </m:den>
                      </m:f>
                    </m:oMath>
                  </m:oMathPara>
                </a14:m>
                <a:endParaRPr lang="en-DE" sz="1050" dirty="0">
                  <a:solidFill>
                    <a:srgbClr val="C00000"/>
                  </a:solidFill>
                </a:endParaRPr>
              </a:p>
            </p:txBody>
          </p:sp>
        </mc:Choice>
        <mc:Fallback xmlns="">
          <p:sp>
            <p:nvSpPr>
              <p:cNvPr id="57" name="TextBox 56">
                <a:extLst>
                  <a:ext uri="{FF2B5EF4-FFF2-40B4-BE49-F238E27FC236}">
                    <a16:creationId xmlns:a16="http://schemas.microsoft.com/office/drawing/2014/main" id="{2FFA9024-A80D-6A8E-F8F2-48D47441ED2A}"/>
                  </a:ext>
                </a:extLst>
              </p:cNvPr>
              <p:cNvSpPr txBox="1">
                <a:spLocks noRot="1" noChangeAspect="1" noMove="1" noResize="1" noEditPoints="1" noAdjustHandles="1" noChangeArrowheads="1" noChangeShapeType="1" noTextEdit="1"/>
              </p:cNvSpPr>
              <p:nvPr/>
            </p:nvSpPr>
            <p:spPr bwMode="gray">
              <a:xfrm>
                <a:off x="7860562" y="3165834"/>
                <a:ext cx="1152127" cy="427101"/>
              </a:xfrm>
              <a:prstGeom prst="rect">
                <a:avLst/>
              </a:prstGeom>
              <a:blipFill>
                <a:blip r:embed="rId11"/>
                <a:stretch>
                  <a:fillRect l="-3261"/>
                </a:stretch>
              </a:blipFill>
            </p:spPr>
            <p:txBody>
              <a:bodyPr/>
              <a:lstStyle/>
              <a:p>
                <a:r>
                  <a:rPr lang="de-DE">
                    <a:noFill/>
                  </a:rPr>
                  <a:t> </a:t>
                </a:r>
              </a:p>
            </p:txBody>
          </p:sp>
        </mc:Fallback>
      </mc:AlternateContent>
      <p:cxnSp>
        <p:nvCxnSpPr>
          <p:cNvPr id="62" name="Straight Arrow Connector 61">
            <a:extLst>
              <a:ext uri="{FF2B5EF4-FFF2-40B4-BE49-F238E27FC236}">
                <a16:creationId xmlns:a16="http://schemas.microsoft.com/office/drawing/2014/main" id="{0BD6293B-428C-FDFA-4920-2FBED15E19B8}"/>
              </a:ext>
            </a:extLst>
          </p:cNvPr>
          <p:cNvCxnSpPr>
            <a:cxnSpLocks/>
          </p:cNvCxnSpPr>
          <p:nvPr/>
        </p:nvCxnSpPr>
        <p:spPr bwMode="gray">
          <a:xfrm flipH="1">
            <a:off x="7117399" y="3850422"/>
            <a:ext cx="743163" cy="19690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66F25CC-AFB9-5D62-553E-DCC69CABCAB5}"/>
                  </a:ext>
                </a:extLst>
              </p:cNvPr>
              <p:cNvSpPr txBox="1"/>
              <p:nvPr/>
            </p:nvSpPr>
            <p:spPr bwMode="gray">
              <a:xfrm>
                <a:off x="7860562" y="3557009"/>
                <a:ext cx="1152127" cy="42710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𝐵</m:t>
                          </m:r>
                        </m:e>
                      </m:d>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r>
                                <a:rPr lang="en-US" sz="1050" i="1" dirty="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rPr>
                                <m:t>𝐵</m:t>
                              </m:r>
                            </m:e>
                          </m:d>
                        </m:num>
                        <m:den>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e>
                          </m:d>
                        </m:den>
                      </m:f>
                      <m:r>
                        <a:rPr lang="en-US" sz="1050" b="0" i="1" dirty="0" smtClean="0">
                          <a:solidFill>
                            <a:srgbClr val="C00000"/>
                          </a:solidFill>
                          <a:latin typeface="Cambria Math" panose="02040503050406030204" pitchFamily="18" charset="0"/>
                        </a:rPr>
                        <m:t>=1</m:t>
                      </m:r>
                    </m:oMath>
                  </m:oMathPara>
                </a14:m>
                <a:endParaRPr lang="en-DE" sz="1050" dirty="0">
                  <a:solidFill>
                    <a:srgbClr val="C00000"/>
                  </a:solidFill>
                </a:endParaRPr>
              </a:p>
            </p:txBody>
          </p:sp>
        </mc:Choice>
        <mc:Fallback xmlns="">
          <p:sp>
            <p:nvSpPr>
              <p:cNvPr id="63" name="TextBox 62">
                <a:extLst>
                  <a:ext uri="{FF2B5EF4-FFF2-40B4-BE49-F238E27FC236}">
                    <a16:creationId xmlns:a16="http://schemas.microsoft.com/office/drawing/2014/main" id="{066F25CC-AFB9-5D62-553E-DCC69CABCAB5}"/>
                  </a:ext>
                </a:extLst>
              </p:cNvPr>
              <p:cNvSpPr txBox="1">
                <a:spLocks noRot="1" noChangeAspect="1" noMove="1" noResize="1" noEditPoints="1" noAdjustHandles="1" noChangeArrowheads="1" noChangeShapeType="1" noTextEdit="1"/>
              </p:cNvSpPr>
              <p:nvPr/>
            </p:nvSpPr>
            <p:spPr bwMode="gray">
              <a:xfrm>
                <a:off x="7860562" y="3557009"/>
                <a:ext cx="1152127" cy="427101"/>
              </a:xfrm>
              <a:prstGeom prst="rect">
                <a:avLst/>
              </a:prstGeom>
              <a:blipFill>
                <a:blip r:embed="rId12"/>
                <a:stretch>
                  <a:fillRect l="-14130" r="-11957"/>
                </a:stretch>
              </a:blipFill>
            </p:spPr>
            <p:txBody>
              <a:bodyPr/>
              <a:lstStyle/>
              <a:p>
                <a:r>
                  <a:rPr lang="de-DE">
                    <a:noFill/>
                  </a:rPr>
                  <a:t> </a:t>
                </a:r>
              </a:p>
            </p:txBody>
          </p:sp>
        </mc:Fallback>
      </mc:AlternateContent>
    </p:spTree>
    <p:extLst>
      <p:ext uri="{BB962C8B-B14F-4D97-AF65-F5344CB8AC3E}">
        <p14:creationId xmlns:p14="http://schemas.microsoft.com/office/powerpoint/2010/main" val="3370278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dissolve">
                                      <p:cBhvr>
                                        <p:cTn id="30" dur="500"/>
                                        <p:tgtEl>
                                          <p:spTgt spid="4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up)">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dissolve">
                                      <p:cBhvr>
                                        <p:cTn id="38" dur="500"/>
                                        <p:tgtEl>
                                          <p:spTgt spid="2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dissolv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dissolve">
                                      <p:cBhvr>
                                        <p:cTn id="46" dur="500"/>
                                        <p:tgtEl>
                                          <p:spTgt spid="49"/>
                                        </p:tgtEl>
                                      </p:cBhvr>
                                    </p:animEffect>
                                  </p:childTnLst>
                                </p:cTn>
                              </p:par>
                              <p:par>
                                <p:cTn id="47" presetID="22" presetClass="entr" presetSubtype="2"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right)">
                                      <p:cBhvr>
                                        <p:cTn id="49" dur="5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dissolve">
                                      <p:cBhvr>
                                        <p:cTn id="54" dur="500"/>
                                        <p:tgtEl>
                                          <p:spTgt spid="54"/>
                                        </p:tgtEl>
                                      </p:cBhvr>
                                    </p:animEffect>
                                  </p:childTnLst>
                                </p:cTn>
                              </p:par>
                              <p:par>
                                <p:cTn id="55" presetID="22" presetClass="entr" presetSubtype="2"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right)">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dissolve">
                                      <p:cBhvr>
                                        <p:cTn id="62" dur="500"/>
                                        <p:tgtEl>
                                          <p:spTgt spid="57"/>
                                        </p:tgtEl>
                                      </p:cBhvr>
                                    </p:animEffect>
                                  </p:childTnLst>
                                </p:cTn>
                              </p:par>
                              <p:par>
                                <p:cTn id="63" presetID="22" presetClass="entr" presetSubtype="2"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right)">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dissolve">
                                      <p:cBhvr>
                                        <p:cTn id="70" dur="500"/>
                                        <p:tgtEl>
                                          <p:spTgt spid="63"/>
                                        </p:tgtEl>
                                      </p:cBhvr>
                                    </p:animEffect>
                                  </p:childTnLst>
                                </p:cTn>
                              </p:par>
                              <p:par>
                                <p:cTn id="71" presetID="22" presetClass="entr" presetSubtype="2"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right)">
                                      <p:cBhvr>
                                        <p:cTn id="73" dur="500"/>
                                        <p:tgtEl>
                                          <p:spTgt spid="62"/>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5">
                                            <p:txEl>
                                              <p:pRg st="2" end="2"/>
                                            </p:txEl>
                                          </p:spTgt>
                                        </p:tgtEl>
                                        <p:attrNameLst>
                                          <p:attrName>style.visibility</p:attrName>
                                        </p:attrNameLst>
                                      </p:cBhvr>
                                      <p:to>
                                        <p:strVal val="visible"/>
                                      </p:to>
                                    </p:set>
                                    <p:animEffect transition="in" filter="dissolve">
                                      <p:cBhvr>
                                        <p:cTn id="78" dur="500"/>
                                        <p:tgtEl>
                                          <p:spTgt spid="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5">
                                            <p:txEl>
                                              <p:pRg st="3" end="3"/>
                                            </p:txEl>
                                          </p:spTgt>
                                        </p:tgtEl>
                                        <p:attrNameLst>
                                          <p:attrName>style.visibility</p:attrName>
                                        </p:attrNameLst>
                                      </p:cBhvr>
                                      <p:to>
                                        <p:strVal val="visible"/>
                                      </p:to>
                                    </p:set>
                                    <p:animEffect transition="in" filter="dissolve">
                                      <p:cBhvr>
                                        <p:cTn id="83" dur="500"/>
                                        <p:tgtEl>
                                          <p:spTgt spid="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5">
                                            <p:txEl>
                                              <p:pRg st="4" end="4"/>
                                            </p:txEl>
                                          </p:spTgt>
                                        </p:tgtEl>
                                        <p:attrNameLst>
                                          <p:attrName>style.visibility</p:attrName>
                                        </p:attrNameLst>
                                      </p:cBhvr>
                                      <p:to>
                                        <p:strVal val="visible"/>
                                      </p:to>
                                    </p:set>
                                    <p:animEffect transition="in" filter="dissolve">
                                      <p:cBhvr>
                                        <p:cTn id="8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22" grpId="0" animBg="1"/>
      <p:bldP spid="31" grpId="0" animBg="1"/>
      <p:bldP spid="29" grpId="0" animBg="1"/>
      <p:bldP spid="43" grpId="0" animBg="1"/>
      <p:bldP spid="46" grpId="0"/>
      <p:bldP spid="49" grpId="0"/>
      <p:bldP spid="54" grpId="0"/>
      <p:bldP spid="57"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BEB85535-D4A0-8B48-0A5F-1BF4443FAD7D}"/>
                  </a:ext>
                </a:extLst>
              </p:cNvPr>
              <p:cNvSpPr>
                <a:spLocks noGrp="1"/>
              </p:cNvSpPr>
              <p:nvPr>
                <p:ph type="body" sz="quarter" idx="13"/>
              </p:nvPr>
            </p:nvSpPr>
            <p:spPr/>
            <p:txBody>
              <a:bodyPr/>
              <a:lstStyle/>
              <a:p>
                <a:r>
                  <a:rPr lang="de-DE" b="1" dirty="0">
                    <a:solidFill>
                      <a:schemeClr val="accent2"/>
                    </a:solidFill>
                  </a:rPr>
                  <a:t>Bemerkungen (Bedingte Wahrscheinlichkeit)</a:t>
                </a:r>
                <a:r>
                  <a:rPr lang="de-DE" dirty="0"/>
                  <a:t>. </a:t>
                </a:r>
              </a:p>
              <a:p>
                <a:pPr marL="611187" lvl="1" indent="-342900">
                  <a:buFont typeface="+mj-lt"/>
                  <a:buAutoNum type="arabicPeriod"/>
                </a:pPr>
                <a:r>
                  <a:rPr lang="de-DE" sz="1200" dirty="0"/>
                  <a:t>Die bedingte Wahrscheinlichkeit sagt </a:t>
                </a:r>
                <a:r>
                  <a:rPr lang="de-DE" sz="1200" b="1" dirty="0"/>
                  <a:t>nichts</a:t>
                </a:r>
                <a:r>
                  <a:rPr lang="de-DE" sz="1200" dirty="0"/>
                  <a:t> über kausale Zusammenhänge aus.</a:t>
                </a:r>
              </a:p>
              <a:p>
                <a:pPr lvl="2"/>
                <a:r>
                  <a:rPr lang="de-DE" sz="1200" dirty="0"/>
                  <a:t>Wenn durch Eintreten eines Ereignisses </a:t>
                </a:r>
                <a14:m>
                  <m:oMath xmlns:m="http://schemas.openxmlformats.org/officeDocument/2006/math">
                    <m:r>
                      <a:rPr lang="de-DE" sz="1200" i="1">
                        <a:latin typeface="Cambria Math" panose="02040503050406030204" pitchFamily="18" charset="0"/>
                      </a:rPr>
                      <m:t>𝐵</m:t>
                    </m:r>
                  </m:oMath>
                </a14:m>
                <a:r>
                  <a:rPr lang="de-DE" sz="1200" dirty="0"/>
                  <a:t> das Eintreten eines Ereignisses </a:t>
                </a:r>
                <a14:m>
                  <m:oMath xmlns:m="http://schemas.openxmlformats.org/officeDocument/2006/math">
                    <m:r>
                      <a:rPr lang="de-DE" sz="1200" i="1">
                        <a:latin typeface="Cambria Math" panose="02040503050406030204" pitchFamily="18" charset="0"/>
                      </a:rPr>
                      <m:t>𝐴</m:t>
                    </m:r>
                  </m:oMath>
                </a14:m>
                <a:r>
                  <a:rPr lang="de-DE" sz="1200" dirty="0"/>
                  <a:t> wahrscheinlicher geworden ist, so heißt das nicht automatisch, dass es an </a:t>
                </a:r>
                <a14:m>
                  <m:oMath xmlns:m="http://schemas.openxmlformats.org/officeDocument/2006/math">
                    <m:r>
                      <a:rPr lang="de-DE" sz="1200" i="1">
                        <a:latin typeface="Cambria Math" panose="02040503050406030204" pitchFamily="18" charset="0"/>
                      </a:rPr>
                      <m:t>𝐵</m:t>
                    </m:r>
                  </m:oMath>
                </a14:m>
                <a:r>
                  <a:rPr lang="de-DE" sz="1200" dirty="0"/>
                  <a:t> lag, wenn </a:t>
                </a:r>
                <a14:m>
                  <m:oMath xmlns:m="http://schemas.openxmlformats.org/officeDocument/2006/math">
                    <m:r>
                      <a:rPr lang="de-DE" sz="1200" i="1">
                        <a:latin typeface="Cambria Math" panose="02040503050406030204" pitchFamily="18" charset="0"/>
                      </a:rPr>
                      <m:t>𝐴</m:t>
                    </m:r>
                  </m:oMath>
                </a14:m>
                <a:r>
                  <a:rPr lang="de-DE" sz="1200" dirty="0"/>
                  <a:t> letztendlich eintritt.</a:t>
                </a:r>
              </a:p>
              <a:p>
                <a:pPr lvl="2"/>
                <a:r>
                  <a:rPr lang="de-DE" sz="1200" b="1" dirty="0">
                    <a:solidFill>
                      <a:schemeClr val="accent4"/>
                    </a:solidFill>
                  </a:rPr>
                  <a:t>Beispiel</a:t>
                </a:r>
                <a:r>
                  <a:rPr lang="de-DE" sz="1200" dirty="0"/>
                  <a:t>: Gegeben wir beobachten, dass viele Personen kurze Hosen &amp; Röcke tragen erhöht das die bedingte Wahrscheinlichkeit, dass es draußen warm ist. Aber die hohen Außentemperaturen sind keine kausale Folge vom Tragen von kurzen Hosen &amp; Röcken!</a:t>
                </a:r>
              </a:p>
              <a:p>
                <a:pPr lvl="1">
                  <a:buFont typeface="+mj-lt"/>
                  <a:buAutoNum type="arabicPeriod"/>
                </a:pPr>
                <a:r>
                  <a:rPr lang="de-DE" sz="1200" dirty="0"/>
                  <a:t>Die Wahrscheinlichkeitsverteilung </a:t>
                </a:r>
                <a14:m>
                  <m:oMath xmlns:m="http://schemas.openxmlformats.org/officeDocument/2006/math">
                    <m:r>
                      <a:rPr lang="de-DE" sz="1200" b="0" i="1" smtClean="0">
                        <a:latin typeface="Cambria Math" panose="02040503050406030204" pitchFamily="18" charset="0"/>
                      </a:rPr>
                      <m:t>𝑃</m:t>
                    </m:r>
                  </m:oMath>
                </a14:m>
                <a:r>
                  <a:rPr lang="de-DE" sz="1200" dirty="0"/>
                  <a:t>, welche wir vor der Kenntnis jeglicher Ereigniseintritte annehmen, wird auch </a:t>
                </a:r>
                <a:r>
                  <a:rPr lang="de-DE" sz="1200" b="1" dirty="0"/>
                  <a:t>a priori Wahrscheinlichkeit</a:t>
                </a:r>
                <a:r>
                  <a:rPr lang="de-DE" sz="1200" dirty="0"/>
                  <a:t> genannt.</a:t>
                </a:r>
              </a:p>
              <a:p>
                <a:pPr lvl="1">
                  <a:buFont typeface="+mj-lt"/>
                  <a:buAutoNum type="arabicPeriod"/>
                </a:pPr>
                <a:r>
                  <a:rPr lang="de-DE" sz="1200" dirty="0"/>
                  <a:t>Die Wahrscheinlichkeitsverteilung, welche sich nach Neubewertung aufgrund des Eintritts eines Ereignisses ergibt, wird auch </a:t>
                </a:r>
                <a:r>
                  <a:rPr lang="de-DE" sz="1200" b="1" dirty="0"/>
                  <a:t>a posteriori Wahrscheinlichkeit</a:t>
                </a:r>
                <a:r>
                  <a:rPr lang="de-DE" sz="1200" dirty="0"/>
                  <a:t> genannt. </a:t>
                </a:r>
              </a:p>
              <a:p>
                <a:pPr marL="611187" lvl="1" indent="-342900">
                  <a:buFont typeface="+mj-lt"/>
                  <a:buAutoNum type="arabicPeriod"/>
                </a:pPr>
                <a:endParaRPr lang="de-DE" dirty="0"/>
              </a:p>
              <a:p>
                <a:pPr lvl="1"/>
                <a:endParaRPr lang="de-DE" dirty="0"/>
              </a:p>
              <a:p>
                <a:pPr lvl="1"/>
                <a:endParaRPr lang="de-DE" dirty="0"/>
              </a:p>
            </p:txBody>
          </p:sp>
        </mc:Choice>
        <mc:Fallback>
          <p:sp>
            <p:nvSpPr>
              <p:cNvPr id="2" name="Text Placeholder 1">
                <a:extLst>
                  <a:ext uri="{FF2B5EF4-FFF2-40B4-BE49-F238E27FC236}">
                    <a16:creationId xmlns:a16="http://schemas.microsoft.com/office/drawing/2014/main" id="{BEB85535-D4A0-8B48-0A5F-1BF4443FAD7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55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CC16C33-C0B1-13C1-48D4-8F22D6E2E834}"/>
              </a:ext>
            </a:extLst>
          </p:cNvPr>
          <p:cNvSpPr>
            <a:spLocks noGrp="1"/>
          </p:cNvSpPr>
          <p:nvPr>
            <p:ph type="title"/>
          </p:nvPr>
        </p:nvSpPr>
        <p:spPr/>
        <p:txBody>
          <a:bodyPr/>
          <a:lstStyle/>
          <a:p>
            <a:r>
              <a:rPr lang="de-DE" dirty="0"/>
              <a:t>Bedingte Wahrscheinlichkeit</a:t>
            </a:r>
          </a:p>
        </p:txBody>
      </p:sp>
    </p:spTree>
    <p:extLst>
      <p:ext uri="{BB962C8B-B14F-4D97-AF65-F5344CB8AC3E}">
        <p14:creationId xmlns:p14="http://schemas.microsoft.com/office/powerpoint/2010/main" val="3507779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dissolv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07B9C6E-3C66-C858-7EDF-45C1159D23DA}"/>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Situation</a:t>
                </a:r>
                <a:r>
                  <a:rPr lang="de-DE" dirty="0"/>
                  <a:t>: Eine Firma veranstaltet ein Vater-Tochter Dinner für Angestellte, die mindestens eine Tochter haben. Diese dürfen dann ihre jüngste Tochter mit zum Dinner bringen. Wenn wir wissen, dass Robert eingeladen ist und zwei Kinder hat, was ist die bedingte Wahrscheinlichkeit, dass beides Töchter sind?</a:t>
                </a:r>
              </a:p>
              <a:p>
                <a:pPr lvl="1"/>
                <a:r>
                  <a:rPr lang="de-DE" sz="1200" b="1" dirty="0"/>
                  <a:t>Intuitive Antwort</a:t>
                </a:r>
                <a:r>
                  <a:rPr lang="de-DE" sz="1200" dirty="0"/>
                  <a:t>: Wir wissen bereits, dass mindestens ein Kind eine Tochter ist (da Robert eingeladen ist). Daher ist die Wahrscheinlichkeit, dass sein zweites Kind eine Tochter ist 50%.</a:t>
                </a:r>
              </a:p>
              <a:p>
                <a:pPr lvl="1"/>
                <a:r>
                  <a:rPr lang="de-DE" sz="1200" b="1" dirty="0"/>
                  <a:t>Richtige Antwort</a:t>
                </a:r>
                <a:r>
                  <a:rPr lang="de-DE" sz="1200" dirty="0"/>
                  <a:t>: </a:t>
                </a:r>
              </a:p>
              <a:p>
                <a:pPr lvl="2"/>
                <a14:m>
                  <m:oMath xmlns:m="http://schemas.openxmlformats.org/officeDocument/2006/math">
                    <m:r>
                      <m:rPr>
                        <m:sty m:val="p"/>
                      </m:rPr>
                      <a:rPr lang="en-US" sz="1200" b="0" i="0" smtClean="0">
                        <a:latin typeface="Cambria Math" panose="02040503050406030204" pitchFamily="18" charset="0"/>
                      </a:rPr>
                      <m:t>Ω</m:t>
                    </m:r>
                    <m:r>
                      <a:rPr lang="en-US" sz="1200" b="0" i="0"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Junge</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Junge</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m:rPr>
                                <m:sty m:val="p"/>
                              </m:rPr>
                              <a:rPr lang="en-US" sz="1200">
                                <a:latin typeface="Cambria Math" panose="02040503050406030204" pitchFamily="18" charset="0"/>
                              </a:rPr>
                              <m:t>Junge</m:t>
                            </m:r>
                            <m:r>
                              <a:rPr lang="en-US" sz="1200" i="1">
                                <a:latin typeface="Cambria Math" panose="02040503050406030204" pitchFamily="18" charset="0"/>
                              </a:rPr>
                              <m:t>,</m:t>
                            </m:r>
                            <m:r>
                              <m:rPr>
                                <m:sty m:val="p"/>
                              </m:rPr>
                              <a:rPr lang="en-US" sz="1200" b="0" i="0" smtClean="0">
                                <a:latin typeface="Cambria Math" panose="02040503050406030204" pitchFamily="18" charset="0"/>
                              </a:rPr>
                              <m:t>M</m:t>
                            </m:r>
                            <m:r>
                              <a:rPr lang="en-US" sz="1200" i="0">
                                <a:latin typeface="Cambria Math" panose="02040503050406030204" pitchFamily="18" charset="0"/>
                              </a:rPr>
                              <m:t>ä</m:t>
                            </m:r>
                            <m:r>
                              <m:rPr>
                                <m:sty m:val="p"/>
                              </m:rPr>
                              <a:rPr lang="en-US" sz="1200" b="0" i="0" smtClean="0">
                                <a:latin typeface="Cambria Math" panose="02040503050406030204" pitchFamily="18" charset="0"/>
                              </a:rPr>
                              <m:t>dchen</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m:rPr>
                                <m:sty m:val="p"/>
                              </m:rPr>
                              <a:rPr lang="en-US" sz="1200" b="0" i="0" smtClean="0">
                                <a:latin typeface="Cambria Math" panose="02040503050406030204" pitchFamily="18" charset="0"/>
                              </a:rPr>
                              <m:t>M</m:t>
                            </m:r>
                            <m:r>
                              <a:rPr lang="en-US" sz="1200" i="0">
                                <a:latin typeface="Cambria Math" panose="02040503050406030204" pitchFamily="18" charset="0"/>
                              </a:rPr>
                              <m:t>ä</m:t>
                            </m:r>
                            <m:r>
                              <m:rPr>
                                <m:sty m:val="p"/>
                              </m:rPr>
                              <a:rPr lang="en-US" sz="1200" b="0" i="0" smtClean="0">
                                <a:latin typeface="Cambria Math" panose="02040503050406030204" pitchFamily="18" charset="0"/>
                              </a:rPr>
                              <m:t>dchen</m:t>
                            </m:r>
                            <m:r>
                              <a:rPr lang="en-US" sz="1200" i="1">
                                <a:latin typeface="Cambria Math" panose="02040503050406030204" pitchFamily="18" charset="0"/>
                              </a:rPr>
                              <m:t>,</m:t>
                            </m:r>
                            <m:r>
                              <m:rPr>
                                <m:sty m:val="p"/>
                              </m:rPr>
                              <a:rPr lang="en-US" sz="1200">
                                <a:latin typeface="Cambria Math" panose="02040503050406030204" pitchFamily="18" charset="0"/>
                              </a:rPr>
                              <m:t>Junge</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m:rPr>
                                <m:sty m:val="p"/>
                              </m:rPr>
                              <a:rPr lang="en-US" sz="1200" b="0" i="0" smtClean="0">
                                <a:latin typeface="Cambria Math" panose="02040503050406030204" pitchFamily="18" charset="0"/>
                              </a:rPr>
                              <m:t>M</m:t>
                            </m:r>
                            <m:r>
                              <a:rPr lang="en-US" sz="1200" i="0">
                                <a:latin typeface="Cambria Math" panose="02040503050406030204" pitchFamily="18" charset="0"/>
                              </a:rPr>
                              <m:t>ä</m:t>
                            </m:r>
                            <m:r>
                              <m:rPr>
                                <m:sty m:val="p"/>
                              </m:rPr>
                              <a:rPr lang="en-US" sz="1200" b="0" i="0" smtClean="0">
                                <a:latin typeface="Cambria Math" panose="02040503050406030204" pitchFamily="18" charset="0"/>
                              </a:rPr>
                              <m:t>dchen</m:t>
                            </m:r>
                            <m:r>
                              <a:rPr lang="en-US" sz="1200" i="1">
                                <a:latin typeface="Cambria Math" panose="02040503050406030204" pitchFamily="18" charset="0"/>
                              </a:rPr>
                              <m:t>,</m:t>
                            </m:r>
                            <m:r>
                              <m:rPr>
                                <m:sty m:val="p"/>
                              </m:rPr>
                              <a:rPr lang="en-US" sz="1200" b="0" i="0" smtClean="0">
                                <a:latin typeface="Cambria Math" panose="02040503050406030204" pitchFamily="18" charset="0"/>
                              </a:rPr>
                              <m:t>M</m:t>
                            </m:r>
                            <m:r>
                              <a:rPr lang="en-US" sz="1200" i="0">
                                <a:latin typeface="Cambria Math" panose="02040503050406030204" pitchFamily="18" charset="0"/>
                              </a:rPr>
                              <m:t>ä</m:t>
                            </m:r>
                            <m:r>
                              <m:rPr>
                                <m:sty m:val="p"/>
                              </m:rPr>
                              <a:rPr lang="en-US" sz="1200" b="0" i="0" smtClean="0">
                                <a:latin typeface="Cambria Math" panose="02040503050406030204" pitchFamily="18" charset="0"/>
                              </a:rPr>
                              <m:t>dchen</m:t>
                            </m:r>
                          </m:e>
                        </m:d>
                      </m:e>
                    </m:d>
                  </m:oMath>
                </a14:m>
                <a:endParaRPr lang="de-DE" sz="1200" dirty="0"/>
              </a:p>
              <a:p>
                <a:pPr lvl="2"/>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m:rPr>
                            <m:sty m:val="p"/>
                          </m:rPr>
                          <a:rPr lang="en-US" sz="1200" b="0" i="0" smtClean="0">
                            <a:latin typeface="Cambria Math" panose="02040503050406030204" pitchFamily="18" charset="0"/>
                          </a:rPr>
                          <m:t>naive</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𝜔</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4</m:t>
                        </m:r>
                      </m:den>
                    </m:f>
                  </m:oMath>
                </a14:m>
                <a:endParaRPr lang="de-DE" sz="1200" dirty="0"/>
              </a:p>
              <a:p>
                <a:pPr lvl="2"/>
                <a:r>
                  <a:rPr lang="de-DE" sz="1200" dirty="0"/>
                  <a:t>Robert ist eingeladen: </a:t>
                </a:r>
                <a14:m>
                  <m:oMath xmlns:m="http://schemas.openxmlformats.org/officeDocument/2006/math">
                    <m:r>
                      <a:rPr lang="en-US" sz="1200" b="0" i="1" smtClean="0">
                        <a:latin typeface="Cambria Math" panose="02040503050406030204" pitchFamily="18" charset="0"/>
                      </a:rPr>
                      <m:t>𝐵</m:t>
                    </m:r>
                    <m:r>
                      <a:rPr lang="en-US" sz="1200" b="0" i="1" smtClean="0">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m:rPr>
                                <m:sty m:val="p"/>
                              </m:rPr>
                              <a:rPr lang="en-US" sz="1200">
                                <a:latin typeface="Cambria Math" panose="02040503050406030204" pitchFamily="18" charset="0"/>
                              </a:rPr>
                              <m:t>M</m:t>
                            </m:r>
                            <m:r>
                              <a:rPr lang="en-US" sz="1200">
                                <a:latin typeface="Cambria Math" panose="02040503050406030204" pitchFamily="18" charset="0"/>
                              </a:rPr>
                              <m:t>ä</m:t>
                            </m:r>
                            <m:r>
                              <m:rPr>
                                <m:sty m:val="p"/>
                              </m:rPr>
                              <a:rPr lang="en-US" sz="1200">
                                <a:latin typeface="Cambria Math" panose="02040503050406030204" pitchFamily="18" charset="0"/>
                              </a:rPr>
                              <m:t>dchen</m:t>
                            </m:r>
                            <m:r>
                              <a:rPr lang="en-US" sz="1200" i="1">
                                <a:latin typeface="Cambria Math" panose="02040503050406030204" pitchFamily="18" charset="0"/>
                              </a:rPr>
                              <m:t>,</m:t>
                            </m:r>
                            <m:r>
                              <m:rPr>
                                <m:sty m:val="p"/>
                              </m:rPr>
                              <a:rPr lang="en-US" sz="1200">
                                <a:latin typeface="Cambria Math" panose="02040503050406030204" pitchFamily="18" charset="0"/>
                              </a:rPr>
                              <m:t>M</m:t>
                            </m:r>
                            <m:r>
                              <a:rPr lang="en-US" sz="1200">
                                <a:latin typeface="Cambria Math" panose="02040503050406030204" pitchFamily="18" charset="0"/>
                              </a:rPr>
                              <m:t>ä</m:t>
                            </m:r>
                            <m:r>
                              <m:rPr>
                                <m:sty m:val="p"/>
                              </m:rPr>
                              <a:rPr lang="en-US" sz="1200">
                                <a:latin typeface="Cambria Math" panose="02040503050406030204" pitchFamily="18" charset="0"/>
                              </a:rPr>
                              <m:t>dchen</m:t>
                            </m:r>
                          </m:e>
                        </m:d>
                        <m:r>
                          <a:rPr lang="en-US" sz="1200" i="1">
                            <a:latin typeface="Cambria Math" panose="02040503050406030204" pitchFamily="18" charset="0"/>
                          </a:rPr>
                          <m:t>,</m:t>
                        </m:r>
                        <m:d>
                          <m:dPr>
                            <m:ctrlPr>
                              <a:rPr lang="en-US" sz="1200" i="1">
                                <a:latin typeface="Cambria Math" panose="02040503050406030204" pitchFamily="18" charset="0"/>
                              </a:rPr>
                            </m:ctrlPr>
                          </m:dPr>
                          <m:e>
                            <m:r>
                              <m:rPr>
                                <m:sty m:val="p"/>
                              </m:rPr>
                              <a:rPr lang="en-US" sz="1200">
                                <a:latin typeface="Cambria Math" panose="02040503050406030204" pitchFamily="18" charset="0"/>
                              </a:rPr>
                              <m:t>Junge</m:t>
                            </m:r>
                            <m:r>
                              <a:rPr lang="en-US" sz="1200" i="1">
                                <a:latin typeface="Cambria Math" panose="02040503050406030204" pitchFamily="18" charset="0"/>
                              </a:rPr>
                              <m:t>,</m:t>
                            </m:r>
                            <m:r>
                              <m:rPr>
                                <m:sty m:val="p"/>
                              </m:rPr>
                              <a:rPr lang="en-US" sz="1200">
                                <a:latin typeface="Cambria Math" panose="02040503050406030204" pitchFamily="18" charset="0"/>
                              </a:rPr>
                              <m:t>M</m:t>
                            </m:r>
                            <m:r>
                              <a:rPr lang="en-US" sz="1200">
                                <a:latin typeface="Cambria Math" panose="02040503050406030204" pitchFamily="18" charset="0"/>
                              </a:rPr>
                              <m:t>ä</m:t>
                            </m:r>
                            <m:r>
                              <m:rPr>
                                <m:sty m:val="p"/>
                              </m:rPr>
                              <a:rPr lang="en-US" sz="1200">
                                <a:latin typeface="Cambria Math" panose="02040503050406030204" pitchFamily="18" charset="0"/>
                              </a:rPr>
                              <m:t>dchen</m:t>
                            </m:r>
                          </m:e>
                        </m:d>
                        <m:r>
                          <a:rPr lang="en-US" sz="1200" i="1">
                            <a:latin typeface="Cambria Math" panose="02040503050406030204" pitchFamily="18" charset="0"/>
                          </a:rPr>
                          <m:t>,</m:t>
                        </m:r>
                        <m:d>
                          <m:dPr>
                            <m:ctrlPr>
                              <a:rPr lang="en-US" sz="1200" i="1">
                                <a:latin typeface="Cambria Math" panose="02040503050406030204" pitchFamily="18" charset="0"/>
                              </a:rPr>
                            </m:ctrlPr>
                          </m:dPr>
                          <m:e>
                            <m:r>
                              <m:rPr>
                                <m:sty m:val="p"/>
                              </m:rPr>
                              <a:rPr lang="en-US" sz="1200">
                                <a:latin typeface="Cambria Math" panose="02040503050406030204" pitchFamily="18" charset="0"/>
                              </a:rPr>
                              <m:t>M</m:t>
                            </m:r>
                            <m:r>
                              <a:rPr lang="en-US" sz="1200">
                                <a:latin typeface="Cambria Math" panose="02040503050406030204" pitchFamily="18" charset="0"/>
                              </a:rPr>
                              <m:t>ä</m:t>
                            </m:r>
                            <m:r>
                              <m:rPr>
                                <m:sty m:val="p"/>
                              </m:rPr>
                              <a:rPr lang="en-US" sz="1200">
                                <a:latin typeface="Cambria Math" panose="02040503050406030204" pitchFamily="18" charset="0"/>
                              </a:rPr>
                              <m:t>dchen</m:t>
                            </m:r>
                            <m:r>
                              <a:rPr lang="en-US" sz="1200" i="1">
                                <a:latin typeface="Cambria Math" panose="02040503050406030204" pitchFamily="18" charset="0"/>
                              </a:rPr>
                              <m:t>,</m:t>
                            </m:r>
                            <m:r>
                              <m:rPr>
                                <m:sty m:val="p"/>
                              </m:rPr>
                              <a:rPr lang="en-US" sz="1200">
                                <a:latin typeface="Cambria Math" panose="02040503050406030204" pitchFamily="18" charset="0"/>
                              </a:rPr>
                              <m:t>Junge</m:t>
                            </m:r>
                          </m:e>
                        </m:d>
                      </m:e>
                    </m:d>
                  </m:oMath>
                </a14:m>
                <a:endParaRPr lang="de-DE" sz="1200" dirty="0"/>
              </a:p>
              <a:p>
                <a:pPr lvl="2"/>
                <a:r>
                  <a:rPr lang="de-DE" sz="1200" dirty="0"/>
                  <a:t>Robert hat zwei Töchter: </a:t>
                </a:r>
                <a14:m>
                  <m:oMath xmlns:m="http://schemas.openxmlformats.org/officeDocument/2006/math">
                    <m:r>
                      <a:rPr lang="en-US"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m:rPr>
                                <m:sty m:val="p"/>
                              </m:rPr>
                              <a:rPr lang="en-US" sz="1200">
                                <a:latin typeface="Cambria Math" panose="02040503050406030204" pitchFamily="18" charset="0"/>
                              </a:rPr>
                              <m:t>M</m:t>
                            </m:r>
                            <m:r>
                              <a:rPr lang="en-US" sz="1200">
                                <a:latin typeface="Cambria Math" panose="02040503050406030204" pitchFamily="18" charset="0"/>
                              </a:rPr>
                              <m:t>ä</m:t>
                            </m:r>
                            <m:r>
                              <m:rPr>
                                <m:sty m:val="p"/>
                              </m:rPr>
                              <a:rPr lang="en-US" sz="1200">
                                <a:latin typeface="Cambria Math" panose="02040503050406030204" pitchFamily="18" charset="0"/>
                              </a:rPr>
                              <m:t>dchen</m:t>
                            </m:r>
                            <m:r>
                              <a:rPr lang="en-US" sz="1200" i="1">
                                <a:latin typeface="Cambria Math" panose="02040503050406030204" pitchFamily="18" charset="0"/>
                              </a:rPr>
                              <m:t>,</m:t>
                            </m:r>
                            <m:r>
                              <m:rPr>
                                <m:sty m:val="p"/>
                              </m:rPr>
                              <a:rPr lang="en-US" sz="1200">
                                <a:latin typeface="Cambria Math" panose="02040503050406030204" pitchFamily="18" charset="0"/>
                              </a:rPr>
                              <m:t>M</m:t>
                            </m:r>
                            <m:r>
                              <a:rPr lang="en-US" sz="1200">
                                <a:latin typeface="Cambria Math" panose="02040503050406030204" pitchFamily="18" charset="0"/>
                              </a:rPr>
                              <m:t>ä</m:t>
                            </m:r>
                            <m:r>
                              <m:rPr>
                                <m:sty m:val="p"/>
                              </m:rPr>
                              <a:rPr lang="en-US" sz="1200">
                                <a:latin typeface="Cambria Math" panose="02040503050406030204" pitchFamily="18" charset="0"/>
                              </a:rPr>
                              <m:t>dchen</m:t>
                            </m:r>
                          </m:e>
                        </m:d>
                      </m:e>
                    </m:d>
                  </m:oMath>
                </a14:m>
                <a:endParaRPr lang="de-DE" sz="1200" dirty="0"/>
              </a:p>
              <a:p>
                <a:pPr lvl="2"/>
                <a14:m>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r>
                          <a:rPr lang="en-US" sz="1200" b="0" i="1" smtClean="0">
                            <a:latin typeface="Cambria Math" panose="02040503050406030204" pitchFamily="18" charset="0"/>
                          </a:rPr>
                          <m:t>|</m:t>
                        </m:r>
                        <m:r>
                          <a:rPr lang="en-US" sz="1200" b="0" i="1" smtClean="0">
                            <a:latin typeface="Cambria Math" panose="02040503050406030204" pitchFamily="18" charset="0"/>
                          </a:rPr>
                          <m:t>𝐵</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r>
                              <a:rPr lang="en-US" sz="1200" b="0" i="1" smtClean="0">
                                <a:latin typeface="Cambria Math" panose="02040503050406030204" pitchFamily="18" charset="0"/>
                              </a:rPr>
                              <m:t>∩</m:t>
                            </m:r>
                            <m:r>
                              <a:rPr lang="en-US" sz="1200" b="0" i="1" smtClean="0">
                                <a:latin typeface="Cambria Math" panose="02040503050406030204" pitchFamily="18" charset="0"/>
                              </a:rPr>
                              <m:t>𝐵</m:t>
                            </m:r>
                          </m:e>
                        </m:d>
                      </m:num>
                      <m:den>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𝐵</m:t>
                            </m:r>
                          </m:e>
                        </m:d>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4</m:t>
                            </m:r>
                          </m:den>
                        </m:f>
                      </m:num>
                      <m:den>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3</m:t>
                            </m:r>
                          </m:num>
                          <m:den>
                            <m:r>
                              <a:rPr lang="en-US" sz="1200" b="0" i="1" smtClean="0">
                                <a:latin typeface="Cambria Math" panose="02040503050406030204" pitchFamily="18" charset="0"/>
                              </a:rPr>
                              <m:t>4</m:t>
                            </m:r>
                          </m:den>
                        </m:f>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3</m:t>
                        </m:r>
                      </m:den>
                    </m:f>
                  </m:oMath>
                </a14:m>
                <a:endParaRPr lang="de-DE" sz="1200" dirty="0"/>
              </a:p>
            </p:txBody>
          </p:sp>
        </mc:Choice>
        <mc:Fallback xmlns="">
          <p:sp>
            <p:nvSpPr>
              <p:cNvPr id="2" name="Text Placeholder 1">
                <a:extLst>
                  <a:ext uri="{FF2B5EF4-FFF2-40B4-BE49-F238E27FC236}">
                    <a16:creationId xmlns:a16="http://schemas.microsoft.com/office/drawing/2014/main" id="{B07B9C6E-3C66-C858-7EDF-45C1159D23DA}"/>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2591971-B9F1-193B-8444-2C68218E92D5}"/>
              </a:ext>
            </a:extLst>
          </p:cNvPr>
          <p:cNvSpPr>
            <a:spLocks noGrp="1"/>
          </p:cNvSpPr>
          <p:nvPr>
            <p:ph type="title"/>
          </p:nvPr>
        </p:nvSpPr>
        <p:spPr>
          <a:xfrm>
            <a:off x="358776" y="108001"/>
            <a:ext cx="6949528" cy="927588"/>
          </a:xfrm>
        </p:spPr>
        <p:txBody>
          <a:bodyPr/>
          <a:lstStyle/>
          <a:p>
            <a:r>
              <a:rPr lang="de-DE" dirty="0"/>
              <a:t>Bedingte Wahrscheinlichkeit: Vater-Tochter Dinner Beispiel</a:t>
            </a:r>
          </a:p>
        </p:txBody>
      </p:sp>
    </p:spTree>
    <p:extLst>
      <p:ext uri="{BB962C8B-B14F-4D97-AF65-F5344CB8AC3E}">
        <p14:creationId xmlns:p14="http://schemas.microsoft.com/office/powerpoint/2010/main" val="3263385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83E2F28-C5DD-9960-C324-4850F9C73AE6}"/>
                  </a:ext>
                </a:extLst>
              </p:cNvPr>
              <p:cNvSpPr>
                <a:spLocks noGrp="1"/>
              </p:cNvSpPr>
              <p:nvPr>
                <p:ph type="body" sz="quarter" idx="13"/>
              </p:nvPr>
            </p:nvSpPr>
            <p:spPr>
              <a:xfrm>
                <a:off x="358776" y="1239837"/>
                <a:ext cx="6877051" cy="1331913"/>
              </a:xfrm>
            </p:spPr>
            <p:txBody>
              <a:bodyPr/>
              <a:lstStyle/>
              <a:p>
                <a:r>
                  <a:rPr lang="de-DE" b="1" dirty="0">
                    <a:solidFill>
                      <a:schemeClr val="accent1"/>
                    </a:solidFill>
                  </a:rPr>
                  <a:t>Satz (Totale Wahrscheinlichkeit)</a:t>
                </a:r>
                <a:r>
                  <a:rPr lang="de-DE" dirty="0"/>
                  <a:t>. Sei </a:t>
                </a:r>
                <a14:m>
                  <m:oMath xmlns:m="http://schemas.openxmlformats.org/officeDocument/2006/math">
                    <m:d>
                      <m:dPr>
                        <m:ctrlPr>
                          <a:rPr lang="de-DE" b="0" i="1" smtClean="0">
                            <a:latin typeface="Cambria Math" panose="02040503050406030204" pitchFamily="18" charset="0"/>
                          </a:rPr>
                        </m:ctrlPr>
                      </m:dPr>
                      <m:e>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e>
                    </m:d>
                  </m:oMath>
                </a14:m>
                <a:r>
                  <a:rPr lang="de-DE" dirty="0"/>
                  <a:t> ein Wahrscheinlichkeitsraum und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𝐼</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𝐵</m:t>
                            </m:r>
                          </m:e>
                          <m:sub>
                            <m:r>
                              <a:rPr lang="de-DE" b="0" i="1" smtClean="0">
                                <a:latin typeface="Cambria Math" panose="02040503050406030204" pitchFamily="18" charset="0"/>
                              </a:rPr>
                              <m:t>𝑖</m:t>
                            </m:r>
                          </m:sub>
                        </m:sSub>
                      </m:e>
                    </m:nary>
                  </m:oMath>
                </a14:m>
                <a:r>
                  <a:rPr lang="de-DE" dirty="0"/>
                  <a:t> eine abzählbare Zerlegung von </a:t>
                </a:r>
                <a14:m>
                  <m:oMath xmlns:m="http://schemas.openxmlformats.org/officeDocument/2006/math">
                    <m:r>
                      <m:rPr>
                        <m:sty m:val="p"/>
                      </m:rPr>
                      <a:rPr lang="de-DE" b="0" i="0" smtClean="0">
                        <a:latin typeface="Cambria Math" panose="02040503050406030204" pitchFamily="18" charset="0"/>
                      </a:rPr>
                      <m:t>Ω</m:t>
                    </m:r>
                  </m:oMath>
                </a14:m>
                <a:r>
                  <a:rPr lang="de-DE" dirty="0"/>
                  <a:t> in paarweise disjunkte Ereignisse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𝐵</m:t>
                        </m:r>
                      </m:e>
                      <m:sub>
                        <m:r>
                          <a:rPr lang="de-DE" i="1">
                            <a:latin typeface="Cambria Math" panose="02040503050406030204" pitchFamily="18" charset="0"/>
                          </a:rPr>
                          <m:t>𝑖</m:t>
                        </m:r>
                      </m:sub>
                    </m:sSub>
                  </m:oMath>
                </a14:m>
                <a:r>
                  <a:rPr lang="de-DE" dirty="0"/>
                  <a:t>. Dann gilt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r>
                        <a:rPr lang="de-DE" i="1">
                          <a:latin typeface="Cambria Math" panose="02040503050406030204" pitchFamily="18" charset="0"/>
                        </a:rPr>
                        <m:t>=</m:t>
                      </m:r>
                      <m:nary>
                        <m:naryPr>
                          <m:chr m:val="∑"/>
                          <m:supHide m:val="on"/>
                          <m:ctrlPr>
                            <a:rPr lang="de-DE" i="1">
                              <a:latin typeface="Cambria Math" panose="02040503050406030204" pitchFamily="18" charset="0"/>
                            </a:rPr>
                          </m:ctrlPr>
                        </m:naryPr>
                        <m:sub>
                          <m:r>
                            <m:rPr>
                              <m:brk m:alnAt="7"/>
                            </m:rP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𝐼</m:t>
                          </m:r>
                        </m:sub>
                        <m:sup/>
                        <m:e>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e>
                                <m:sub>
                                  <m:r>
                                    <a:rPr lang="de-DE" i="1">
                                      <a:latin typeface="Cambria Math" panose="02040503050406030204" pitchFamily="18" charset="0"/>
                                    </a:rPr>
                                    <m:t>𝑖</m:t>
                                  </m:r>
                                </m:sub>
                              </m:sSub>
                            </m:e>
                          </m:d>
                        </m:e>
                      </m:nary>
                      <m:r>
                        <a:rPr lang="de-DE" b="0" i="1" smtClean="0">
                          <a:latin typeface="Cambria Math" panose="02040503050406030204" pitchFamily="18" charset="0"/>
                        </a:rPr>
                        <m:t>=</m:t>
                      </m:r>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𝐼</m:t>
                          </m:r>
                        </m:sub>
                        <m:sup/>
                        <m:e>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𝐵</m:t>
                                  </m:r>
                                </m:e>
                                <m:sub>
                                  <m:r>
                                    <a:rPr lang="de-DE"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e>
                      </m:nary>
                    </m:oMath>
                  </m:oMathPara>
                </a14:m>
                <a:endParaRPr lang="de-DE" dirty="0"/>
              </a:p>
              <a:p>
                <a:r>
                  <a:rPr lang="de-DE" b="1" dirty="0"/>
                  <a:t>Geometrischer Beweis</a:t>
                </a:r>
              </a:p>
              <a:p>
                <a:endParaRPr lang="de-DE" dirty="0"/>
              </a:p>
            </p:txBody>
          </p:sp>
        </mc:Choice>
        <mc:Fallback xmlns="">
          <p:sp>
            <p:nvSpPr>
              <p:cNvPr id="2" name="Text Placeholder 1">
                <a:extLst>
                  <a:ext uri="{FF2B5EF4-FFF2-40B4-BE49-F238E27FC236}">
                    <a16:creationId xmlns:a16="http://schemas.microsoft.com/office/drawing/2014/main" id="{C83E2F28-C5DD-9960-C324-4850F9C73A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1331913"/>
              </a:xfrm>
              <a:blipFill>
                <a:blip r:embed="rId2"/>
                <a:stretch>
                  <a:fillRect t="-3774" b="-75472"/>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F4BDC18-8A01-D2C5-9C96-9FF1934750D0}"/>
              </a:ext>
            </a:extLst>
          </p:cNvPr>
          <p:cNvSpPr>
            <a:spLocks noGrp="1"/>
          </p:cNvSpPr>
          <p:nvPr>
            <p:ph type="title"/>
          </p:nvPr>
        </p:nvSpPr>
        <p:spPr/>
        <p:txBody>
          <a:bodyPr/>
          <a:lstStyle/>
          <a:p>
            <a:r>
              <a:rPr lang="de-DE" dirty="0"/>
              <a:t>Satz der Totalen Wahrscheinlichkeit</a:t>
            </a:r>
          </a:p>
        </p:txBody>
      </p:sp>
      <p:sp>
        <p:nvSpPr>
          <p:cNvPr id="4" name="Rectangle 3">
            <a:extLst>
              <a:ext uri="{FF2B5EF4-FFF2-40B4-BE49-F238E27FC236}">
                <a16:creationId xmlns:a16="http://schemas.microsoft.com/office/drawing/2014/main" id="{D95CBE3D-1B81-F5C6-CCC3-E088DCBD799B}"/>
              </a:ext>
            </a:extLst>
          </p:cNvPr>
          <p:cNvSpPr/>
          <p:nvPr/>
        </p:nvSpPr>
        <p:spPr bwMode="gray">
          <a:xfrm>
            <a:off x="1115616" y="2834882"/>
            <a:ext cx="5472608"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5" name="Rectangle 4">
            <a:extLst>
              <a:ext uri="{FF2B5EF4-FFF2-40B4-BE49-F238E27FC236}">
                <a16:creationId xmlns:a16="http://schemas.microsoft.com/office/drawing/2014/main" id="{E6D49DD4-E14F-873D-203F-DF9AD0DCF49B}"/>
              </a:ext>
            </a:extLst>
          </p:cNvPr>
          <p:cNvSpPr/>
          <p:nvPr/>
        </p:nvSpPr>
        <p:spPr bwMode="gray">
          <a:xfrm>
            <a:off x="2828911" y="3281349"/>
            <a:ext cx="2727920" cy="135976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Rectangle 5">
            <a:extLst>
              <a:ext uri="{FF2B5EF4-FFF2-40B4-BE49-F238E27FC236}">
                <a16:creationId xmlns:a16="http://schemas.microsoft.com/office/drawing/2014/main" id="{1D4CF698-3773-EB46-EEEE-FB11707D6DAB}"/>
              </a:ext>
            </a:extLst>
          </p:cNvPr>
          <p:cNvSpPr/>
          <p:nvPr/>
        </p:nvSpPr>
        <p:spPr bwMode="gray">
          <a:xfrm>
            <a:off x="1115616" y="2831421"/>
            <a:ext cx="2727920" cy="1359768"/>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Rectangle 6">
            <a:extLst>
              <a:ext uri="{FF2B5EF4-FFF2-40B4-BE49-F238E27FC236}">
                <a16:creationId xmlns:a16="http://schemas.microsoft.com/office/drawing/2014/main" id="{D1A49675-7545-21D1-D3C5-0B4A7ED09F2D}"/>
              </a:ext>
            </a:extLst>
          </p:cNvPr>
          <p:cNvSpPr/>
          <p:nvPr/>
        </p:nvSpPr>
        <p:spPr bwMode="gray">
          <a:xfrm>
            <a:off x="3843536" y="2832450"/>
            <a:ext cx="2744688" cy="1359768"/>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 name="Rectangle 7">
            <a:extLst>
              <a:ext uri="{FF2B5EF4-FFF2-40B4-BE49-F238E27FC236}">
                <a16:creationId xmlns:a16="http://schemas.microsoft.com/office/drawing/2014/main" id="{04354EC0-2B9F-0E99-DBCD-2B7E801BB4E8}"/>
              </a:ext>
            </a:extLst>
          </p:cNvPr>
          <p:cNvSpPr/>
          <p:nvPr/>
        </p:nvSpPr>
        <p:spPr bwMode="gray">
          <a:xfrm>
            <a:off x="1115616" y="4191188"/>
            <a:ext cx="3384376" cy="803933"/>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 name="Rectangle 8">
            <a:extLst>
              <a:ext uri="{FF2B5EF4-FFF2-40B4-BE49-F238E27FC236}">
                <a16:creationId xmlns:a16="http://schemas.microsoft.com/office/drawing/2014/main" id="{2FC0C395-9DCA-DE9A-D62E-3781ECBE2598}"/>
              </a:ext>
            </a:extLst>
          </p:cNvPr>
          <p:cNvSpPr/>
          <p:nvPr/>
        </p:nvSpPr>
        <p:spPr bwMode="gray">
          <a:xfrm>
            <a:off x="4499992" y="4191188"/>
            <a:ext cx="2088232" cy="803933"/>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CE61E8-402C-9F60-B0A6-F838CA26CD20}"/>
                  </a:ext>
                </a:extLst>
              </p:cNvPr>
              <p:cNvSpPr txBox="1"/>
              <p:nvPr/>
            </p:nvSpPr>
            <p:spPr bwMode="gray">
              <a:xfrm>
                <a:off x="1115616" y="2830392"/>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1</m:t>
                          </m:r>
                        </m:sub>
                      </m:sSub>
                    </m:oMath>
                  </m:oMathPara>
                </a14:m>
                <a:endParaRPr lang="en-US" dirty="0"/>
              </a:p>
            </p:txBody>
          </p:sp>
        </mc:Choice>
        <mc:Fallback xmlns="">
          <p:sp>
            <p:nvSpPr>
              <p:cNvPr id="10" name="TextBox 9">
                <a:extLst>
                  <a:ext uri="{FF2B5EF4-FFF2-40B4-BE49-F238E27FC236}">
                    <a16:creationId xmlns:a16="http://schemas.microsoft.com/office/drawing/2014/main" id="{86CE61E8-402C-9F60-B0A6-F838CA26CD20}"/>
                  </a:ext>
                </a:extLst>
              </p:cNvPr>
              <p:cNvSpPr txBox="1">
                <a:spLocks noRot="1" noChangeAspect="1" noMove="1" noResize="1" noEditPoints="1" noAdjustHandles="1" noChangeArrowheads="1" noChangeShapeType="1" noTextEdit="1"/>
              </p:cNvSpPr>
              <p:nvPr/>
            </p:nvSpPr>
            <p:spPr bwMode="gray">
              <a:xfrm>
                <a:off x="1115616" y="2830392"/>
                <a:ext cx="38922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1EFEF77-4E62-1787-5715-B319DD867E13}"/>
                  </a:ext>
                </a:extLst>
              </p:cNvPr>
              <p:cNvSpPr txBox="1"/>
              <p:nvPr/>
            </p:nvSpPr>
            <p:spPr bwMode="gray">
              <a:xfrm>
                <a:off x="6198995" y="2876922"/>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21EFEF77-4E62-1787-5715-B319DD867E13}"/>
                  </a:ext>
                </a:extLst>
              </p:cNvPr>
              <p:cNvSpPr txBox="1">
                <a:spLocks noRot="1" noChangeAspect="1" noMove="1" noResize="1" noEditPoints="1" noAdjustHandles="1" noChangeArrowheads="1" noChangeShapeType="1" noTextEdit="1"/>
              </p:cNvSpPr>
              <p:nvPr/>
            </p:nvSpPr>
            <p:spPr bwMode="gray">
              <a:xfrm>
                <a:off x="6198995" y="2876922"/>
                <a:ext cx="3892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F89B0D-2E8A-4019-8FC9-53D5B3BD9E71}"/>
                  </a:ext>
                </a:extLst>
              </p:cNvPr>
              <p:cNvSpPr txBox="1"/>
              <p:nvPr/>
            </p:nvSpPr>
            <p:spPr bwMode="gray">
              <a:xfrm>
                <a:off x="6140418" y="4634037"/>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3</m:t>
                          </m:r>
                        </m:sub>
                      </m:sSub>
                    </m:oMath>
                  </m:oMathPara>
                </a14:m>
                <a:endParaRPr lang="en-US" dirty="0"/>
              </a:p>
            </p:txBody>
          </p:sp>
        </mc:Choice>
        <mc:Fallback xmlns="">
          <p:sp>
            <p:nvSpPr>
              <p:cNvPr id="12" name="TextBox 11">
                <a:extLst>
                  <a:ext uri="{FF2B5EF4-FFF2-40B4-BE49-F238E27FC236}">
                    <a16:creationId xmlns:a16="http://schemas.microsoft.com/office/drawing/2014/main" id="{80F89B0D-2E8A-4019-8FC9-53D5B3BD9E71}"/>
                  </a:ext>
                </a:extLst>
              </p:cNvPr>
              <p:cNvSpPr txBox="1">
                <a:spLocks noRot="1" noChangeAspect="1" noMove="1" noResize="1" noEditPoints="1" noAdjustHandles="1" noChangeArrowheads="1" noChangeShapeType="1" noTextEdit="1"/>
              </p:cNvSpPr>
              <p:nvPr/>
            </p:nvSpPr>
            <p:spPr bwMode="gray">
              <a:xfrm>
                <a:off x="6140418" y="4634037"/>
                <a:ext cx="3892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1C9E04-8A20-738F-8F1E-21CF39C4BC0D}"/>
                  </a:ext>
                </a:extLst>
              </p:cNvPr>
              <p:cNvSpPr txBox="1"/>
              <p:nvPr/>
            </p:nvSpPr>
            <p:spPr bwMode="gray">
              <a:xfrm>
                <a:off x="1106093" y="4606346"/>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4</m:t>
                          </m:r>
                        </m:sub>
                      </m:sSub>
                    </m:oMath>
                  </m:oMathPara>
                </a14:m>
                <a:endParaRPr lang="en-US" dirty="0"/>
              </a:p>
            </p:txBody>
          </p:sp>
        </mc:Choice>
        <mc:Fallback xmlns="">
          <p:sp>
            <p:nvSpPr>
              <p:cNvPr id="13" name="TextBox 12">
                <a:extLst>
                  <a:ext uri="{FF2B5EF4-FFF2-40B4-BE49-F238E27FC236}">
                    <a16:creationId xmlns:a16="http://schemas.microsoft.com/office/drawing/2014/main" id="{AD1C9E04-8A20-738F-8F1E-21CF39C4BC0D}"/>
                  </a:ext>
                </a:extLst>
              </p:cNvPr>
              <p:cNvSpPr txBox="1">
                <a:spLocks noRot="1" noChangeAspect="1" noMove="1" noResize="1" noEditPoints="1" noAdjustHandles="1" noChangeArrowheads="1" noChangeShapeType="1" noTextEdit="1"/>
              </p:cNvSpPr>
              <p:nvPr/>
            </p:nvSpPr>
            <p:spPr bwMode="gray">
              <a:xfrm>
                <a:off x="1106093" y="4606346"/>
                <a:ext cx="38922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5EE9A92-F76B-93CE-C71D-8EBCA8E7814F}"/>
                  </a:ext>
                </a:extLst>
              </p:cNvPr>
              <p:cNvSpPr txBox="1"/>
              <p:nvPr/>
            </p:nvSpPr>
            <p:spPr bwMode="gray">
              <a:xfrm>
                <a:off x="6588224" y="4794706"/>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xmlns="">
          <p:sp>
            <p:nvSpPr>
              <p:cNvPr id="14" name="TextBox 13">
                <a:extLst>
                  <a:ext uri="{FF2B5EF4-FFF2-40B4-BE49-F238E27FC236}">
                    <a16:creationId xmlns:a16="http://schemas.microsoft.com/office/drawing/2014/main" id="{E5EE9A92-F76B-93CE-C71D-8EBCA8E7814F}"/>
                  </a:ext>
                </a:extLst>
              </p:cNvPr>
              <p:cNvSpPr txBox="1">
                <a:spLocks noRot="1" noChangeAspect="1" noMove="1" noResize="1" noEditPoints="1" noAdjustHandles="1" noChangeArrowheads="1" noChangeShapeType="1" noTextEdit="1"/>
              </p:cNvSpPr>
              <p:nvPr/>
            </p:nvSpPr>
            <p:spPr bwMode="gray">
              <a:xfrm>
                <a:off x="6588224" y="4794706"/>
                <a:ext cx="38922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B0A812-B42B-6251-BF65-CF03EEF60AA3}"/>
                  </a:ext>
                </a:extLst>
              </p:cNvPr>
              <p:cNvSpPr/>
              <p:nvPr/>
            </p:nvSpPr>
            <p:spPr bwMode="gray">
              <a:xfrm>
                <a:off x="2828910" y="3281349"/>
                <a:ext cx="1008111" cy="90778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rPr>
                        <m:t>𝑃</m:t>
                      </m:r>
                      <m:r>
                        <a:rPr lang="en-US" sz="1400" b="0" i="1" dirty="0" smtClean="0">
                          <a:solidFill>
                            <a:schemeClr val="bg1"/>
                          </a:solidFill>
                          <a:latin typeface="Cambria Math" panose="02040503050406030204" pitchFamily="18" charset="0"/>
                        </a:rPr>
                        <m:t>(</m:t>
                      </m:r>
                      <m:r>
                        <a:rPr lang="en-US" sz="1400" b="0" i="1" dirty="0" smtClean="0">
                          <a:solidFill>
                            <a:schemeClr val="bg1"/>
                          </a:solidFill>
                          <a:latin typeface="Cambria Math" panose="02040503050406030204" pitchFamily="18" charset="0"/>
                        </a:rPr>
                        <m:t>𝐴</m:t>
                      </m:r>
                      <m:r>
                        <a:rPr lang="en-US" sz="1400" b="0" i="1" dirty="0" smtClean="0">
                          <a:solidFill>
                            <a:schemeClr val="bg1"/>
                          </a:solidFill>
                          <a:latin typeface="Cambria Math" panose="02040503050406030204" pitchFamily="18" charset="0"/>
                        </a:rPr>
                        <m:t>∩</m:t>
                      </m:r>
                      <m:sSub>
                        <m:sSubPr>
                          <m:ctrlPr>
                            <a:rPr lang="en-US" sz="1400" b="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𝐵</m:t>
                          </m:r>
                        </m:e>
                        <m:sub>
                          <m:r>
                            <a:rPr lang="en-US" sz="1400" b="0" i="1" dirty="0" smtClean="0">
                              <a:solidFill>
                                <a:schemeClr val="bg1"/>
                              </a:solidFill>
                              <a:latin typeface="Cambria Math" panose="02040503050406030204" pitchFamily="18" charset="0"/>
                            </a:rPr>
                            <m:t>1</m:t>
                          </m:r>
                        </m:sub>
                      </m:sSub>
                      <m:r>
                        <a:rPr lang="en-US" sz="1400" b="0" i="1" dirty="0" smtClean="0">
                          <a:solidFill>
                            <a:schemeClr val="bg1"/>
                          </a:solidFill>
                          <a:latin typeface="Cambria Math" panose="02040503050406030204" pitchFamily="18" charset="0"/>
                        </a:rPr>
                        <m:t>)</m:t>
                      </m:r>
                    </m:oMath>
                  </m:oMathPara>
                </a14:m>
                <a:endParaRPr lang="en-US" sz="1400" dirty="0">
                  <a:solidFill>
                    <a:schemeClr val="bg1"/>
                  </a:solidFill>
                </a:endParaRPr>
              </a:p>
            </p:txBody>
          </p:sp>
        </mc:Choice>
        <mc:Fallback xmlns="">
          <p:sp>
            <p:nvSpPr>
              <p:cNvPr id="15" name="Rectangle 14">
                <a:extLst>
                  <a:ext uri="{FF2B5EF4-FFF2-40B4-BE49-F238E27FC236}">
                    <a16:creationId xmlns:a16="http://schemas.microsoft.com/office/drawing/2014/main" id="{84B0A812-B42B-6251-BF65-CF03EEF60AA3}"/>
                  </a:ext>
                </a:extLst>
              </p:cNvPr>
              <p:cNvSpPr>
                <a:spLocks noRot="1" noChangeAspect="1" noMove="1" noResize="1" noEditPoints="1" noAdjustHandles="1" noChangeArrowheads="1" noChangeShapeType="1" noTextEdit="1"/>
              </p:cNvSpPr>
              <p:nvPr/>
            </p:nvSpPr>
            <p:spPr bwMode="gray">
              <a:xfrm>
                <a:off x="2828910" y="3281349"/>
                <a:ext cx="1008111" cy="907782"/>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52837CF-AB70-D305-2E29-4C9322E31E65}"/>
                  </a:ext>
                </a:extLst>
              </p:cNvPr>
              <p:cNvSpPr/>
              <p:nvPr/>
            </p:nvSpPr>
            <p:spPr bwMode="gray">
              <a:xfrm>
                <a:off x="3837021" y="3281349"/>
                <a:ext cx="1719810" cy="90778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rPr>
                        <m:t>𝑃</m:t>
                      </m:r>
                      <m:r>
                        <a:rPr lang="en-US" sz="1400" b="0" i="1" dirty="0" smtClean="0">
                          <a:solidFill>
                            <a:schemeClr val="bg1"/>
                          </a:solidFill>
                          <a:latin typeface="Cambria Math" panose="02040503050406030204" pitchFamily="18" charset="0"/>
                        </a:rPr>
                        <m:t>(</m:t>
                      </m:r>
                      <m:r>
                        <a:rPr lang="en-US" sz="1400" b="0" i="1" dirty="0" smtClean="0">
                          <a:solidFill>
                            <a:schemeClr val="bg1"/>
                          </a:solidFill>
                          <a:latin typeface="Cambria Math" panose="02040503050406030204" pitchFamily="18" charset="0"/>
                        </a:rPr>
                        <m:t>𝐴</m:t>
                      </m:r>
                      <m:r>
                        <a:rPr lang="en-US" sz="1400" b="0" i="1" dirty="0" smtClean="0">
                          <a:solidFill>
                            <a:schemeClr val="bg1"/>
                          </a:solidFill>
                          <a:latin typeface="Cambria Math" panose="02040503050406030204" pitchFamily="18" charset="0"/>
                        </a:rPr>
                        <m:t>∩</m:t>
                      </m:r>
                      <m:sSub>
                        <m:sSubPr>
                          <m:ctrlPr>
                            <a:rPr lang="en-US" sz="1400" b="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𝐵</m:t>
                          </m:r>
                        </m:e>
                        <m:sub>
                          <m:r>
                            <a:rPr lang="en-US" sz="1400" b="0" i="1" dirty="0" smtClean="0">
                              <a:solidFill>
                                <a:schemeClr val="bg1"/>
                              </a:solidFill>
                              <a:latin typeface="Cambria Math" panose="02040503050406030204" pitchFamily="18" charset="0"/>
                            </a:rPr>
                            <m:t>2</m:t>
                          </m:r>
                        </m:sub>
                      </m:sSub>
                      <m:r>
                        <a:rPr lang="en-US" sz="1400" b="0" i="1" dirty="0" smtClean="0">
                          <a:solidFill>
                            <a:schemeClr val="bg1"/>
                          </a:solidFill>
                          <a:latin typeface="Cambria Math" panose="02040503050406030204" pitchFamily="18" charset="0"/>
                        </a:rPr>
                        <m:t>)</m:t>
                      </m:r>
                    </m:oMath>
                  </m:oMathPara>
                </a14:m>
                <a:endParaRPr lang="en-US" sz="1400" dirty="0">
                  <a:solidFill>
                    <a:schemeClr val="bg1"/>
                  </a:solidFill>
                </a:endParaRPr>
              </a:p>
            </p:txBody>
          </p:sp>
        </mc:Choice>
        <mc:Fallback xmlns="">
          <p:sp>
            <p:nvSpPr>
              <p:cNvPr id="16" name="Rectangle 15">
                <a:extLst>
                  <a:ext uri="{FF2B5EF4-FFF2-40B4-BE49-F238E27FC236}">
                    <a16:creationId xmlns:a16="http://schemas.microsoft.com/office/drawing/2014/main" id="{E52837CF-AB70-D305-2E29-4C9322E31E65}"/>
                  </a:ext>
                </a:extLst>
              </p:cNvPr>
              <p:cNvSpPr>
                <a:spLocks noRot="1" noChangeAspect="1" noMove="1" noResize="1" noEditPoints="1" noAdjustHandles="1" noChangeArrowheads="1" noChangeShapeType="1" noTextEdit="1"/>
              </p:cNvSpPr>
              <p:nvPr/>
            </p:nvSpPr>
            <p:spPr bwMode="gray">
              <a:xfrm>
                <a:off x="3837021" y="3281349"/>
                <a:ext cx="1719810" cy="907782"/>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118EA35-0AEB-9E19-27AC-ABEB3330E01B}"/>
                  </a:ext>
                </a:extLst>
              </p:cNvPr>
              <p:cNvSpPr/>
              <p:nvPr/>
            </p:nvSpPr>
            <p:spPr bwMode="gray">
              <a:xfrm>
                <a:off x="2828911" y="4189131"/>
                <a:ext cx="1671080" cy="45198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rPr>
                        <m:t>𝑃</m:t>
                      </m:r>
                      <m:r>
                        <a:rPr lang="en-US" sz="1400" b="0" i="1" dirty="0" smtClean="0">
                          <a:solidFill>
                            <a:schemeClr val="bg1"/>
                          </a:solidFill>
                          <a:latin typeface="Cambria Math" panose="02040503050406030204" pitchFamily="18" charset="0"/>
                        </a:rPr>
                        <m:t>(</m:t>
                      </m:r>
                      <m:r>
                        <a:rPr lang="en-US" sz="1400" b="0" i="1" dirty="0" smtClean="0">
                          <a:solidFill>
                            <a:schemeClr val="bg1"/>
                          </a:solidFill>
                          <a:latin typeface="Cambria Math" panose="02040503050406030204" pitchFamily="18" charset="0"/>
                        </a:rPr>
                        <m:t>𝐴</m:t>
                      </m:r>
                      <m:r>
                        <a:rPr lang="en-US" sz="1400" b="0" i="1" dirty="0" smtClean="0">
                          <a:solidFill>
                            <a:schemeClr val="bg1"/>
                          </a:solidFill>
                          <a:latin typeface="Cambria Math" panose="02040503050406030204" pitchFamily="18" charset="0"/>
                        </a:rPr>
                        <m:t>∩</m:t>
                      </m:r>
                      <m:sSub>
                        <m:sSubPr>
                          <m:ctrlPr>
                            <a:rPr lang="en-US" sz="1400" b="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𝐵</m:t>
                          </m:r>
                        </m:e>
                        <m:sub>
                          <m:r>
                            <a:rPr lang="en-US" sz="1400" b="0" i="1" dirty="0" smtClean="0">
                              <a:solidFill>
                                <a:schemeClr val="bg1"/>
                              </a:solidFill>
                              <a:latin typeface="Cambria Math" panose="02040503050406030204" pitchFamily="18" charset="0"/>
                            </a:rPr>
                            <m:t>4</m:t>
                          </m:r>
                        </m:sub>
                      </m:sSub>
                      <m:r>
                        <a:rPr lang="en-US" sz="1400" b="0" i="1" dirty="0" smtClean="0">
                          <a:solidFill>
                            <a:schemeClr val="bg1"/>
                          </a:solidFill>
                          <a:latin typeface="Cambria Math" panose="02040503050406030204" pitchFamily="18" charset="0"/>
                        </a:rPr>
                        <m:t>)</m:t>
                      </m:r>
                    </m:oMath>
                  </m:oMathPara>
                </a14:m>
                <a:endParaRPr lang="en-US" sz="1400" dirty="0">
                  <a:solidFill>
                    <a:schemeClr val="bg1"/>
                  </a:solidFill>
                </a:endParaRPr>
              </a:p>
            </p:txBody>
          </p:sp>
        </mc:Choice>
        <mc:Fallback xmlns="">
          <p:sp>
            <p:nvSpPr>
              <p:cNvPr id="17" name="Rectangle 16">
                <a:extLst>
                  <a:ext uri="{FF2B5EF4-FFF2-40B4-BE49-F238E27FC236}">
                    <a16:creationId xmlns:a16="http://schemas.microsoft.com/office/drawing/2014/main" id="{B118EA35-0AEB-9E19-27AC-ABEB3330E01B}"/>
                  </a:ext>
                </a:extLst>
              </p:cNvPr>
              <p:cNvSpPr>
                <a:spLocks noRot="1" noChangeAspect="1" noMove="1" noResize="1" noEditPoints="1" noAdjustHandles="1" noChangeArrowheads="1" noChangeShapeType="1" noTextEdit="1"/>
              </p:cNvSpPr>
              <p:nvPr/>
            </p:nvSpPr>
            <p:spPr bwMode="gray">
              <a:xfrm>
                <a:off x="2828911" y="4189131"/>
                <a:ext cx="1671080" cy="451986"/>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809723D-3B77-E520-3CD8-13C087A95427}"/>
                  </a:ext>
                </a:extLst>
              </p:cNvPr>
              <p:cNvSpPr/>
              <p:nvPr/>
            </p:nvSpPr>
            <p:spPr bwMode="gray">
              <a:xfrm>
                <a:off x="4499989" y="4195724"/>
                <a:ext cx="1056841" cy="45198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rPr>
                        <m:t>𝑃</m:t>
                      </m:r>
                      <m:r>
                        <a:rPr lang="en-US" sz="1400" b="0" i="1" dirty="0" smtClean="0">
                          <a:solidFill>
                            <a:schemeClr val="bg1"/>
                          </a:solidFill>
                          <a:latin typeface="Cambria Math" panose="02040503050406030204" pitchFamily="18" charset="0"/>
                        </a:rPr>
                        <m:t>(</m:t>
                      </m:r>
                      <m:r>
                        <a:rPr lang="en-US" sz="1400" b="0" i="1" dirty="0" smtClean="0">
                          <a:solidFill>
                            <a:schemeClr val="bg1"/>
                          </a:solidFill>
                          <a:latin typeface="Cambria Math" panose="02040503050406030204" pitchFamily="18" charset="0"/>
                        </a:rPr>
                        <m:t>𝐴</m:t>
                      </m:r>
                      <m:r>
                        <a:rPr lang="en-US" sz="1400" b="0" i="1" dirty="0" smtClean="0">
                          <a:solidFill>
                            <a:schemeClr val="bg1"/>
                          </a:solidFill>
                          <a:latin typeface="Cambria Math" panose="02040503050406030204" pitchFamily="18" charset="0"/>
                        </a:rPr>
                        <m:t>∩</m:t>
                      </m:r>
                      <m:sSub>
                        <m:sSubPr>
                          <m:ctrlPr>
                            <a:rPr lang="en-US" sz="1400" b="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𝐵</m:t>
                          </m:r>
                        </m:e>
                        <m:sub>
                          <m:r>
                            <a:rPr lang="en-US" sz="1400" b="0" i="1" dirty="0" smtClean="0">
                              <a:solidFill>
                                <a:schemeClr val="bg1"/>
                              </a:solidFill>
                              <a:latin typeface="Cambria Math" panose="02040503050406030204" pitchFamily="18" charset="0"/>
                            </a:rPr>
                            <m:t>3</m:t>
                          </m:r>
                        </m:sub>
                      </m:sSub>
                      <m:r>
                        <a:rPr lang="en-US" sz="1400" b="0" i="1" dirty="0" smtClean="0">
                          <a:solidFill>
                            <a:schemeClr val="bg1"/>
                          </a:solidFill>
                          <a:latin typeface="Cambria Math" panose="02040503050406030204" pitchFamily="18" charset="0"/>
                        </a:rPr>
                        <m:t>)</m:t>
                      </m:r>
                    </m:oMath>
                  </m:oMathPara>
                </a14:m>
                <a:endParaRPr lang="en-US" sz="1400" dirty="0">
                  <a:solidFill>
                    <a:schemeClr val="bg1"/>
                  </a:solidFill>
                </a:endParaRPr>
              </a:p>
            </p:txBody>
          </p:sp>
        </mc:Choice>
        <mc:Fallback xmlns="">
          <p:sp>
            <p:nvSpPr>
              <p:cNvPr id="18" name="Rectangle 17">
                <a:extLst>
                  <a:ext uri="{FF2B5EF4-FFF2-40B4-BE49-F238E27FC236}">
                    <a16:creationId xmlns:a16="http://schemas.microsoft.com/office/drawing/2014/main" id="{B809723D-3B77-E520-3CD8-13C087A95427}"/>
                  </a:ext>
                </a:extLst>
              </p:cNvPr>
              <p:cNvSpPr>
                <a:spLocks noRot="1" noChangeAspect="1" noMove="1" noResize="1" noEditPoints="1" noAdjustHandles="1" noChangeArrowheads="1" noChangeShapeType="1" noTextEdit="1"/>
              </p:cNvSpPr>
              <p:nvPr/>
            </p:nvSpPr>
            <p:spPr bwMode="gray">
              <a:xfrm>
                <a:off x="4499989" y="4195724"/>
                <a:ext cx="1056841" cy="451986"/>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81D877-51D5-89B2-247B-1AE85DF445A2}"/>
                  </a:ext>
                </a:extLst>
              </p:cNvPr>
              <p:cNvSpPr txBox="1"/>
              <p:nvPr/>
            </p:nvSpPr>
            <p:spPr bwMode="gray">
              <a:xfrm>
                <a:off x="5215880" y="3269774"/>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m:t>
                      </m:r>
                    </m:oMath>
                  </m:oMathPara>
                </a14:m>
                <a:endParaRPr lang="en-US" dirty="0">
                  <a:solidFill>
                    <a:schemeClr val="bg1"/>
                  </a:solidFill>
                </a:endParaRPr>
              </a:p>
            </p:txBody>
          </p:sp>
        </mc:Choice>
        <mc:Fallback xmlns="">
          <p:sp>
            <p:nvSpPr>
              <p:cNvPr id="19" name="TextBox 18">
                <a:extLst>
                  <a:ext uri="{FF2B5EF4-FFF2-40B4-BE49-F238E27FC236}">
                    <a16:creationId xmlns:a16="http://schemas.microsoft.com/office/drawing/2014/main" id="{3181D877-51D5-89B2-247B-1AE85DF445A2}"/>
                  </a:ext>
                </a:extLst>
              </p:cNvPr>
              <p:cNvSpPr txBox="1">
                <a:spLocks noRot="1" noChangeAspect="1" noMove="1" noResize="1" noEditPoints="1" noAdjustHandles="1" noChangeArrowheads="1" noChangeShapeType="1" noTextEdit="1"/>
              </p:cNvSpPr>
              <p:nvPr/>
            </p:nvSpPr>
            <p:spPr bwMode="gray">
              <a:xfrm>
                <a:off x="5215880" y="3269774"/>
                <a:ext cx="389229"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9875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par>
                          <p:cTn id="41" fill="hold">
                            <p:stCondLst>
                              <p:cond delay="1000"/>
                            </p:stCondLst>
                            <p:childTnLst>
                              <p:par>
                                <p:cTn id="42" presetID="9"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dissolve">
                                      <p:cBhvr>
                                        <p:cTn id="44" dur="500"/>
                                        <p:tgtEl>
                                          <p:spTgt spid="9"/>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dissolv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dissolve">
                                      <p:cBhvr>
                                        <p:cTn id="59" dur="500"/>
                                        <p:tgtEl>
                                          <p:spTgt spid="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dissolv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dissolv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dissolve">
                                      <p:cBhvr>
                                        <p:cTn id="8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p:bldP spid="14" grpId="0"/>
      <p:bldP spid="15" grpId="0" animBg="1"/>
      <p:bldP spid="16" grpId="0" animBg="1"/>
      <p:bldP spid="17" grpId="0" animBg="1"/>
      <p:bldP spid="18" grpId="0" animBg="1"/>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14191</TotalTime>
  <Words>1734</Words>
  <Application>Microsoft Macintosh PowerPoint</Application>
  <PresentationFormat>On-screen Show (16:9)</PresentationFormat>
  <Paragraphs>311</Paragraphs>
  <Slides>18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Cambria Math</vt:lpstr>
      <vt:lpstr>Neo Sans Pro</vt:lpstr>
      <vt:lpstr>Open Sans</vt:lpstr>
      <vt:lpstr>Verdana</vt:lpstr>
      <vt:lpstr>TEMPLATE DEF Faculty v2022</vt:lpstr>
      <vt:lpstr>Mathe III</vt:lpstr>
      <vt:lpstr>Überblick</vt:lpstr>
      <vt:lpstr>Überblick</vt:lpstr>
      <vt:lpstr>Bedingte Wahrscheinlichkeit: Einführendes Beispiel</vt:lpstr>
      <vt:lpstr>Bedingte Wahrscheinlichkeit: Herleitung</vt:lpstr>
      <vt:lpstr>Bedingte Wahrscheinlichkeit</vt:lpstr>
      <vt:lpstr>Bedingte Wahrscheinlichkeit</vt:lpstr>
      <vt:lpstr>Bedingte Wahrscheinlichkeit: Vater-Tochter Dinner Beispiel</vt:lpstr>
      <vt:lpstr>Satz der Totalen Wahrscheinlichkeit</vt:lpstr>
      <vt:lpstr>Satz der Totalen Wahrscheinlichkeit</vt:lpstr>
      <vt:lpstr>4-Felder-Tafel</vt:lpstr>
      <vt:lpstr>4-Felder-Tafel</vt:lpstr>
      <vt:lpstr>Überblick</vt:lpstr>
      <vt:lpstr>Satz von Bayes</vt:lpstr>
      <vt:lpstr>4-Felder-Tafel und Satz von Bayes</vt:lpstr>
      <vt:lpstr>Satz von Bayes: False-Positive Puzzle</vt:lpstr>
      <vt:lpstr>Satz von Bayes: Klausur Beispiel</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Herbrich, Ralf</cp:lastModifiedBy>
  <cp:revision>187</cp:revision>
  <cp:lastPrinted>2014-05-07T12:19:03Z</cp:lastPrinted>
  <dcterms:created xsi:type="dcterms:W3CDTF">2022-08-10T08:10:37Z</dcterms:created>
  <dcterms:modified xsi:type="dcterms:W3CDTF">2024-10-19T05:22:40Z</dcterms:modified>
</cp:coreProperties>
</file>